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sldIdLst>
    <p:sldId id="256" r:id="rId2"/>
    <p:sldId id="258" r:id="rId3"/>
    <p:sldId id="259" r:id="rId4"/>
    <p:sldId id="260" r:id="rId5"/>
    <p:sldId id="261" r:id="rId6"/>
    <p:sldId id="262" r:id="rId7"/>
    <p:sldId id="263" r:id="rId8"/>
    <p:sldId id="264" r:id="rId9"/>
    <p:sldId id="265" r:id="rId10"/>
    <p:sldId id="266" r:id="rId1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2"/>
    <p:restoredTop sz="96447"/>
  </p:normalViewPr>
  <p:slideViewPr>
    <p:cSldViewPr snapToGrid="0" snapToObjects="1" showGuides="1">
      <p:cViewPr>
        <p:scale>
          <a:sx n="140" d="100"/>
          <a:sy n="140" d="100"/>
        </p:scale>
        <p:origin x="2344" y="144"/>
      </p:cViewPr>
      <p:guideLst>
        <p:guide orient="horz" pos="3097"/>
        <p:guide pos="21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C3180-2C51-3644-BA0F-D97CC2536304}" type="datetimeFigureOut">
              <a:rPr kumimoji="1" lang="ja-JP" altLang="en-US" smtClean="0"/>
              <a:t>2020/4/30</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EBA39-143F-C34F-A48E-ECE88BAD2EAF}" type="slidenum">
              <a:rPr kumimoji="1" lang="ja-JP" altLang="en-US" smtClean="0"/>
              <a:t>‹#›</a:t>
            </a:fld>
            <a:endParaRPr kumimoji="1" lang="ja-JP" altLang="en-US"/>
          </a:p>
        </p:txBody>
      </p:sp>
    </p:spTree>
    <p:extLst>
      <p:ext uri="{BB962C8B-B14F-4D97-AF65-F5344CB8AC3E}">
        <p14:creationId xmlns:p14="http://schemas.microsoft.com/office/powerpoint/2010/main" val="40721479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5B0767E-9BD9-B344-B553-0755D8D64B0D}" type="datetime1">
              <a:rPr kumimoji="1" lang="ja-JP" altLang="en-US" smtClean="0"/>
              <a:t>2020/4/30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F3D292-782F-214D-B9C6-EBD7A74CEA18}" type="slidenum">
              <a:rPr kumimoji="1" lang="ja-JP" altLang="en-US" smtClean="0"/>
              <a:t>‹#›</a:t>
            </a:fld>
            <a:endParaRPr kumimoji="1" lang="ja-JP" altLang="en-US"/>
          </a:p>
        </p:txBody>
      </p:sp>
    </p:spTree>
    <p:extLst>
      <p:ext uri="{BB962C8B-B14F-4D97-AF65-F5344CB8AC3E}">
        <p14:creationId xmlns:p14="http://schemas.microsoft.com/office/powerpoint/2010/main" val="2261477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9DB835-83D4-5E47-A78E-401DF0A20A5B}" type="datetime1">
              <a:rPr kumimoji="1" lang="ja-JP" altLang="en-US" smtClean="0"/>
              <a:t>2020/4/30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F3D292-782F-214D-B9C6-EBD7A74CEA18}" type="slidenum">
              <a:rPr kumimoji="1" lang="ja-JP" altLang="en-US" smtClean="0"/>
              <a:t>‹#›</a:t>
            </a:fld>
            <a:endParaRPr kumimoji="1" lang="ja-JP" altLang="en-US"/>
          </a:p>
        </p:txBody>
      </p:sp>
    </p:spTree>
    <p:extLst>
      <p:ext uri="{BB962C8B-B14F-4D97-AF65-F5344CB8AC3E}">
        <p14:creationId xmlns:p14="http://schemas.microsoft.com/office/powerpoint/2010/main" val="310740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414687C-3A23-DE41-ABEE-55896072FD71}" type="datetime1">
              <a:rPr kumimoji="1" lang="ja-JP" altLang="en-US" smtClean="0"/>
              <a:t>2020/4/30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F3D292-782F-214D-B9C6-EBD7A74CEA18}" type="slidenum">
              <a:rPr kumimoji="1" lang="ja-JP" altLang="en-US" smtClean="0"/>
              <a:t>‹#›</a:t>
            </a:fld>
            <a:endParaRPr kumimoji="1" lang="ja-JP" altLang="en-US"/>
          </a:p>
        </p:txBody>
      </p:sp>
    </p:spTree>
    <p:extLst>
      <p:ext uri="{BB962C8B-B14F-4D97-AF65-F5344CB8AC3E}">
        <p14:creationId xmlns:p14="http://schemas.microsoft.com/office/powerpoint/2010/main" val="224783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CD4120-BCB2-444A-A4D8-5D1F75F11220}" type="datetime1">
              <a:rPr kumimoji="1" lang="ja-JP" altLang="en-US" smtClean="0"/>
              <a:t>2020/4/30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F3D292-782F-214D-B9C6-EBD7A74CEA18}" type="slidenum">
              <a:rPr kumimoji="1" lang="ja-JP" altLang="en-US" smtClean="0"/>
              <a:t>‹#›</a:t>
            </a:fld>
            <a:endParaRPr kumimoji="1" lang="ja-JP" altLang="en-US"/>
          </a:p>
        </p:txBody>
      </p:sp>
    </p:spTree>
    <p:extLst>
      <p:ext uri="{BB962C8B-B14F-4D97-AF65-F5344CB8AC3E}">
        <p14:creationId xmlns:p14="http://schemas.microsoft.com/office/powerpoint/2010/main" val="294932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D5DF99-6735-F34F-8CE8-A8D21762FD56}" type="datetime1">
              <a:rPr kumimoji="1" lang="ja-JP" altLang="en-US" smtClean="0"/>
              <a:t>2020/4/30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F3D292-782F-214D-B9C6-EBD7A74CEA18}" type="slidenum">
              <a:rPr kumimoji="1" lang="ja-JP" altLang="en-US" smtClean="0"/>
              <a:t>‹#›</a:t>
            </a:fld>
            <a:endParaRPr kumimoji="1" lang="ja-JP" altLang="en-US"/>
          </a:p>
        </p:txBody>
      </p:sp>
    </p:spTree>
    <p:extLst>
      <p:ext uri="{BB962C8B-B14F-4D97-AF65-F5344CB8AC3E}">
        <p14:creationId xmlns:p14="http://schemas.microsoft.com/office/powerpoint/2010/main" val="387335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C7D5132-061F-DE4C-B6EB-CE76105684F2}" type="datetime1">
              <a:rPr kumimoji="1" lang="ja-JP" altLang="en-US" smtClean="0"/>
              <a:t>2020/4/30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F3D292-782F-214D-B9C6-EBD7A74CEA18}" type="slidenum">
              <a:rPr kumimoji="1" lang="ja-JP" altLang="en-US" smtClean="0"/>
              <a:t>‹#›</a:t>
            </a:fld>
            <a:endParaRPr kumimoji="1" lang="ja-JP" altLang="en-US"/>
          </a:p>
        </p:txBody>
      </p:sp>
    </p:spTree>
    <p:extLst>
      <p:ext uri="{BB962C8B-B14F-4D97-AF65-F5344CB8AC3E}">
        <p14:creationId xmlns:p14="http://schemas.microsoft.com/office/powerpoint/2010/main" val="308108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93EA4A5-172A-584B-B704-65C7593103A8}" type="datetime1">
              <a:rPr kumimoji="1" lang="ja-JP" altLang="en-US" smtClean="0"/>
              <a:t>2020/4/30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9F3D292-782F-214D-B9C6-EBD7A74CEA18}" type="slidenum">
              <a:rPr kumimoji="1" lang="ja-JP" altLang="en-US" smtClean="0"/>
              <a:t>‹#›</a:t>
            </a:fld>
            <a:endParaRPr kumimoji="1" lang="ja-JP" altLang="en-US"/>
          </a:p>
        </p:txBody>
      </p:sp>
    </p:spTree>
    <p:extLst>
      <p:ext uri="{BB962C8B-B14F-4D97-AF65-F5344CB8AC3E}">
        <p14:creationId xmlns:p14="http://schemas.microsoft.com/office/powerpoint/2010/main" val="2651172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8D2F19E-DFA3-8B48-B5E1-1A87D81B585F}" type="datetime1">
              <a:rPr kumimoji="1" lang="ja-JP" altLang="en-US" smtClean="0"/>
              <a:t>2020/4/30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9F3D292-782F-214D-B9C6-EBD7A74CEA18}" type="slidenum">
              <a:rPr kumimoji="1" lang="ja-JP" altLang="en-US" smtClean="0"/>
              <a:t>‹#›</a:t>
            </a:fld>
            <a:endParaRPr kumimoji="1" lang="ja-JP" altLang="en-US"/>
          </a:p>
        </p:txBody>
      </p:sp>
    </p:spTree>
    <p:extLst>
      <p:ext uri="{BB962C8B-B14F-4D97-AF65-F5344CB8AC3E}">
        <p14:creationId xmlns:p14="http://schemas.microsoft.com/office/powerpoint/2010/main" val="22358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6456A-A9DF-6E49-869F-293F4DA4CB90}" type="datetime1">
              <a:rPr kumimoji="1" lang="ja-JP" altLang="en-US" smtClean="0"/>
              <a:t>2020/4/30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9F3D292-782F-214D-B9C6-EBD7A74CEA18}" type="slidenum">
              <a:rPr kumimoji="1" lang="ja-JP" altLang="en-US" smtClean="0"/>
              <a:t>‹#›</a:t>
            </a:fld>
            <a:endParaRPr kumimoji="1" lang="ja-JP" altLang="en-US"/>
          </a:p>
        </p:txBody>
      </p:sp>
    </p:spTree>
    <p:extLst>
      <p:ext uri="{BB962C8B-B14F-4D97-AF65-F5344CB8AC3E}">
        <p14:creationId xmlns:p14="http://schemas.microsoft.com/office/powerpoint/2010/main" val="377998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BD3671-8C27-8841-86DB-3EA7EED93EC1}" type="datetime1">
              <a:rPr kumimoji="1" lang="ja-JP" altLang="en-US" smtClean="0"/>
              <a:t>2020/4/30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F3D292-782F-214D-B9C6-EBD7A74CEA18}" type="slidenum">
              <a:rPr kumimoji="1" lang="ja-JP" altLang="en-US" smtClean="0"/>
              <a:t>‹#›</a:t>
            </a:fld>
            <a:endParaRPr kumimoji="1" lang="ja-JP" altLang="en-US"/>
          </a:p>
        </p:txBody>
      </p:sp>
    </p:spTree>
    <p:extLst>
      <p:ext uri="{BB962C8B-B14F-4D97-AF65-F5344CB8AC3E}">
        <p14:creationId xmlns:p14="http://schemas.microsoft.com/office/powerpoint/2010/main" val="155531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1409EFF-B6FD-CB4D-BEB6-40B4A4722051}" type="datetime1">
              <a:rPr kumimoji="1" lang="ja-JP" altLang="en-US" smtClean="0"/>
              <a:t>2020/4/30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F3D292-782F-214D-B9C6-EBD7A74CEA18}" type="slidenum">
              <a:rPr kumimoji="1" lang="ja-JP" altLang="en-US" smtClean="0"/>
              <a:t>‹#›</a:t>
            </a:fld>
            <a:endParaRPr kumimoji="1" lang="ja-JP" altLang="en-US"/>
          </a:p>
        </p:txBody>
      </p:sp>
    </p:spTree>
    <p:extLst>
      <p:ext uri="{BB962C8B-B14F-4D97-AF65-F5344CB8AC3E}">
        <p14:creationId xmlns:p14="http://schemas.microsoft.com/office/powerpoint/2010/main" val="2557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D1E2648-F4D9-924A-B4CD-01D46637C618}" type="datetime1">
              <a:rPr kumimoji="1" lang="ja-JP" altLang="en-US" smtClean="0"/>
              <a:t>2020/4/30</a:t>
            </a:fld>
            <a:endParaRPr kumimoji="1" lang="ja-JP" altLang="en-US"/>
          </a:p>
        </p:txBody>
      </p:sp>
      <p:sp>
        <p:nvSpPr>
          <p:cNvPr id="5" name="Footer Placeholder 4"/>
          <p:cNvSpPr>
            <a:spLocks noGrp="1"/>
          </p:cNvSpPr>
          <p:nvPr>
            <p:ph type="ftr" sz="quarter" idx="3"/>
          </p:nvPr>
        </p:nvSpPr>
        <p:spPr>
          <a:xfrm>
            <a:off x="4680616" y="8099849"/>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657475" y="9642299"/>
            <a:ext cx="1543050" cy="263701"/>
          </a:xfrm>
          <a:prstGeom prst="rect">
            <a:avLst/>
          </a:prstGeom>
        </p:spPr>
        <p:txBody>
          <a:bodyPr vert="horz" lIns="91440" tIns="45720" rIns="91440" bIns="45720" rtlCol="0" anchor="ctr"/>
          <a:lstStyle>
            <a:lvl1pPr algn="ctr">
              <a:defRPr sz="1100">
                <a:solidFill>
                  <a:schemeClr val="tx1"/>
                </a:solidFill>
              </a:defRPr>
            </a:lvl1pPr>
          </a:lstStyle>
          <a:p>
            <a:fld id="{99F3D292-782F-214D-B9C6-EBD7A74CEA18}" type="slidenum">
              <a:rPr kumimoji="1" lang="ja-JP" altLang="en-US" smtClean="0"/>
              <a:pPr/>
              <a:t>‹#›</a:t>
            </a:fld>
            <a:endParaRPr kumimoji="1" lang="ja-JP" altLang="en-US"/>
          </a:p>
        </p:txBody>
      </p:sp>
      <p:sp>
        <p:nvSpPr>
          <p:cNvPr id="7" name="テキスト ボックス 6">
            <a:extLst>
              <a:ext uri="{FF2B5EF4-FFF2-40B4-BE49-F238E27FC236}">
                <a16:creationId xmlns:a16="http://schemas.microsoft.com/office/drawing/2014/main" id="{6B90424A-B5B1-6C4F-940F-363BE4DEAFCF}"/>
              </a:ext>
            </a:extLst>
          </p:cNvPr>
          <p:cNvSpPr txBox="1"/>
          <p:nvPr userDrawn="1"/>
        </p:nvSpPr>
        <p:spPr>
          <a:xfrm>
            <a:off x="1658002" y="9482862"/>
            <a:ext cx="5085046" cy="553998"/>
          </a:xfrm>
          <a:prstGeom prst="rect">
            <a:avLst/>
          </a:prstGeom>
          <a:noFill/>
        </p:spPr>
        <p:txBody>
          <a:bodyPr wrap="none" rtlCol="0">
            <a:spAutoFit/>
          </a:bodyPr>
          <a:lstStyle/>
          <a:p>
            <a:pPr algn="r"/>
            <a:r>
              <a:rPr kumimoji="1" lang="ja-JP" altLang="en-US" sz="1000" b="0"/>
              <a:t>令和</a:t>
            </a:r>
            <a:r>
              <a:rPr kumimoji="1" lang="en-US" altLang="ja-JP" sz="1000" b="0" dirty="0"/>
              <a:t>2</a:t>
            </a:r>
            <a:r>
              <a:rPr kumimoji="1" lang="ja-JP" altLang="en-US" sz="1000" b="0"/>
              <a:t>年</a:t>
            </a:r>
            <a:r>
              <a:rPr kumimoji="1" lang="en-US" altLang="ja-JP" sz="1000" b="0" dirty="0"/>
              <a:t>4</a:t>
            </a:r>
            <a:r>
              <a:rPr kumimoji="1" lang="ja-JP" altLang="en-US" sz="1000" b="0"/>
              <a:t>月</a:t>
            </a:r>
            <a:r>
              <a:rPr kumimoji="1" lang="en-US" altLang="ja-JP" sz="1000" b="0" dirty="0"/>
              <a:t>27</a:t>
            </a:r>
            <a:r>
              <a:rPr kumimoji="1" lang="ja-JP" altLang="en-US" sz="1000" b="0"/>
              <a:t>日</a:t>
            </a:r>
            <a:endParaRPr kumimoji="1" lang="en-US" altLang="ja-JP" sz="1000" b="0" dirty="0"/>
          </a:p>
          <a:p>
            <a:pPr algn="r"/>
            <a:r>
              <a:rPr kumimoji="1" lang="ja-JP" altLang="en-US" sz="1000" b="0"/>
              <a:t>共同親権運動・国家賠償請求訴訟を進める会</a:t>
            </a:r>
          </a:p>
          <a:p>
            <a:endParaRPr kumimoji="1" lang="ja-JP" altLang="en-US" sz="1000" b="0"/>
          </a:p>
        </p:txBody>
      </p:sp>
    </p:spTree>
    <p:extLst>
      <p:ext uri="{BB962C8B-B14F-4D97-AF65-F5344CB8AC3E}">
        <p14:creationId xmlns:p14="http://schemas.microsoft.com/office/powerpoint/2010/main" val="22608369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EC3B751-7815-0D41-9604-AB20688CAAE3}"/>
              </a:ext>
            </a:extLst>
          </p:cNvPr>
          <p:cNvSpPr txBox="1"/>
          <p:nvPr/>
        </p:nvSpPr>
        <p:spPr>
          <a:xfrm>
            <a:off x="2208152" y="201478"/>
            <a:ext cx="2441694" cy="430887"/>
          </a:xfrm>
          <a:prstGeom prst="rect">
            <a:avLst/>
          </a:prstGeom>
          <a:noFill/>
        </p:spPr>
        <p:txBody>
          <a:bodyPr wrap="none" rtlCol="0">
            <a:spAutoFit/>
          </a:bodyPr>
          <a:lstStyle/>
          <a:p>
            <a:pPr algn="ctr"/>
            <a:r>
              <a:rPr kumimoji="1" lang="ja-JP" altLang="en-US" sz="1100" b="1"/>
              <a:t>コロナによる家裁審理中止影響調査</a:t>
            </a:r>
            <a:endParaRPr kumimoji="1" lang="en-US" altLang="ja-JP" sz="1100" b="1" dirty="0"/>
          </a:p>
          <a:p>
            <a:pPr algn="ctr"/>
            <a:r>
              <a:rPr kumimoji="1" lang="ja-JP" altLang="en-US" sz="1100" b="1"/>
              <a:t>緊急アンケート調査結果</a:t>
            </a:r>
          </a:p>
        </p:txBody>
      </p:sp>
      <p:sp>
        <p:nvSpPr>
          <p:cNvPr id="7" name="正方形/長方形 6">
            <a:extLst>
              <a:ext uri="{FF2B5EF4-FFF2-40B4-BE49-F238E27FC236}">
                <a16:creationId xmlns:a16="http://schemas.microsoft.com/office/drawing/2014/main" id="{9E72A661-AD50-774C-B6AE-7982A16D7A3B}"/>
              </a:ext>
            </a:extLst>
          </p:cNvPr>
          <p:cNvSpPr/>
          <p:nvPr/>
        </p:nvSpPr>
        <p:spPr>
          <a:xfrm>
            <a:off x="290593" y="821410"/>
            <a:ext cx="6276813" cy="830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1B1C317-8B91-5741-8C61-33E473958E6A}"/>
              </a:ext>
            </a:extLst>
          </p:cNvPr>
          <p:cNvSpPr txBox="1"/>
          <p:nvPr/>
        </p:nvSpPr>
        <p:spPr>
          <a:xfrm>
            <a:off x="340963" y="867905"/>
            <a:ext cx="3698448" cy="784830"/>
          </a:xfrm>
          <a:prstGeom prst="rect">
            <a:avLst/>
          </a:prstGeom>
          <a:noFill/>
        </p:spPr>
        <p:txBody>
          <a:bodyPr wrap="none" rtlCol="0">
            <a:spAutoFit/>
          </a:bodyPr>
          <a:lstStyle/>
          <a:p>
            <a:r>
              <a:rPr kumimoji="1" lang="ja-JP" altLang="en-US" sz="900"/>
              <a:t>回答期間：令和２年４月２０日</a:t>
            </a:r>
            <a:r>
              <a:rPr kumimoji="1" lang="en-US" altLang="ja-JP" sz="900" dirty="0"/>
              <a:t>〜</a:t>
            </a:r>
            <a:r>
              <a:rPr kumimoji="1" lang="ja-JP" altLang="en-US" sz="900"/>
              <a:t>４月２３日</a:t>
            </a:r>
            <a:endParaRPr kumimoji="1" lang="en-US" altLang="ja-JP" sz="900" dirty="0"/>
          </a:p>
          <a:p>
            <a:r>
              <a:rPr kumimoji="1" lang="ja-JP" altLang="en-US" sz="900"/>
              <a:t>回答対象：当会会員</a:t>
            </a:r>
            <a:r>
              <a:rPr kumimoji="1" lang="en-US" altLang="ja-JP" sz="900" dirty="0"/>
              <a:t> </a:t>
            </a:r>
            <a:r>
              <a:rPr kumimoji="1" lang="ja-JP" altLang="en-US" sz="900"/>
              <a:t>及び</a:t>
            </a:r>
            <a:r>
              <a:rPr kumimoji="1" lang="en-US" altLang="ja-JP" sz="900" dirty="0"/>
              <a:t> </a:t>
            </a:r>
            <a:r>
              <a:rPr kumimoji="1" lang="ja-JP" altLang="en-US" sz="900"/>
              <a:t>当会関係者のうち、家裁審理中の方を対象</a:t>
            </a:r>
            <a:endParaRPr kumimoji="1" lang="en-US" altLang="ja-JP" sz="900" dirty="0"/>
          </a:p>
          <a:p>
            <a:r>
              <a:rPr kumimoji="1" lang="ja-JP" altLang="en-US" sz="900"/>
              <a:t>回答数：９４件</a:t>
            </a:r>
            <a:endParaRPr kumimoji="1" lang="en-US" altLang="ja-JP" sz="900" dirty="0"/>
          </a:p>
          <a:p>
            <a:endParaRPr kumimoji="1" lang="en-US" altLang="ja-JP" sz="900" dirty="0"/>
          </a:p>
          <a:p>
            <a:r>
              <a:rPr kumimoji="1" lang="en-US" altLang="ja-JP" sz="900" dirty="0"/>
              <a:t>※</a:t>
            </a:r>
            <a:r>
              <a:rPr kumimoji="1" lang="ja-JP" altLang="en-US" sz="900"/>
              <a:t>その他回答については分類可能な回答を分類づけして集計</a:t>
            </a:r>
            <a:endParaRPr kumimoji="1" lang="en-US" altLang="ja-JP" sz="900" dirty="0"/>
          </a:p>
        </p:txBody>
      </p:sp>
      <p:sp>
        <p:nvSpPr>
          <p:cNvPr id="9" name="正方形/長方形 8">
            <a:extLst>
              <a:ext uri="{FF2B5EF4-FFF2-40B4-BE49-F238E27FC236}">
                <a16:creationId xmlns:a16="http://schemas.microsoft.com/office/drawing/2014/main" id="{43514276-82EB-3045-AAAA-E8CCEC53E778}"/>
              </a:ext>
            </a:extLst>
          </p:cNvPr>
          <p:cNvSpPr/>
          <p:nvPr/>
        </p:nvSpPr>
        <p:spPr>
          <a:xfrm>
            <a:off x="340962" y="2196599"/>
            <a:ext cx="6276813" cy="253916"/>
          </a:xfrm>
          <a:prstGeom prst="rect">
            <a:avLst/>
          </a:prstGeom>
        </p:spPr>
        <p:txBody>
          <a:bodyPr wrap="square">
            <a:spAutoFit/>
          </a:bodyPr>
          <a:lstStyle/>
          <a:p>
            <a:r>
              <a:rPr kumimoji="1" lang="ja-JP" altLang="en-US" sz="1000"/>
              <a:t>１．あなたの審理中の家事事件種別を教えてください。（複数回答可）</a:t>
            </a:r>
            <a:endParaRPr kumimoji="1" lang="en-US" altLang="ja-JP" sz="1000" dirty="0"/>
          </a:p>
        </p:txBody>
      </p:sp>
      <p:cxnSp>
        <p:nvCxnSpPr>
          <p:cNvPr id="11" name="直線コネクタ 10">
            <a:extLst>
              <a:ext uri="{FF2B5EF4-FFF2-40B4-BE49-F238E27FC236}">
                <a16:creationId xmlns:a16="http://schemas.microsoft.com/office/drawing/2014/main" id="{8A45D630-B04A-F049-BDFC-700E5FC2BA16}"/>
              </a:ext>
            </a:extLst>
          </p:cNvPr>
          <p:cNvCxnSpPr/>
          <p:nvPr/>
        </p:nvCxnSpPr>
        <p:spPr>
          <a:xfrm>
            <a:off x="290592" y="2070983"/>
            <a:ext cx="62768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63E0D786-4E5D-6641-A615-458400E74546}"/>
              </a:ext>
            </a:extLst>
          </p:cNvPr>
          <p:cNvSpPr/>
          <p:nvPr/>
        </p:nvSpPr>
        <p:spPr>
          <a:xfrm>
            <a:off x="5977424" y="2213490"/>
            <a:ext cx="431528" cy="230832"/>
          </a:xfrm>
          <a:prstGeom prst="rect">
            <a:avLst/>
          </a:prstGeom>
        </p:spPr>
        <p:txBody>
          <a:bodyPr wrap="none">
            <a:spAutoFit/>
          </a:bodyPr>
          <a:lstStyle/>
          <a:p>
            <a:r>
              <a:rPr kumimoji="1" lang="en-US" altLang="ja-JP" sz="900" dirty="0"/>
              <a:t>N=94</a:t>
            </a:r>
            <a:endParaRPr lang="ja-JP" altLang="en-US" sz="900"/>
          </a:p>
        </p:txBody>
      </p:sp>
      <p:pic>
        <p:nvPicPr>
          <p:cNvPr id="5" name="図 4">
            <a:extLst>
              <a:ext uri="{FF2B5EF4-FFF2-40B4-BE49-F238E27FC236}">
                <a16:creationId xmlns:a16="http://schemas.microsoft.com/office/drawing/2014/main" id="{DF4FFD81-1291-DD41-9896-DE94E02E4EB7}"/>
              </a:ext>
            </a:extLst>
          </p:cNvPr>
          <p:cNvPicPr>
            <a:picLocks noChangeAspect="1"/>
          </p:cNvPicPr>
          <p:nvPr/>
        </p:nvPicPr>
        <p:blipFill>
          <a:blip r:embed="rId2"/>
          <a:stretch>
            <a:fillRect/>
          </a:stretch>
        </p:blipFill>
        <p:spPr>
          <a:xfrm>
            <a:off x="523567" y="4460512"/>
            <a:ext cx="4269492" cy="2195193"/>
          </a:xfrm>
          <a:prstGeom prst="rect">
            <a:avLst/>
          </a:prstGeom>
        </p:spPr>
      </p:pic>
      <p:sp>
        <p:nvSpPr>
          <p:cNvPr id="17" name="正方形/長方形 16">
            <a:extLst>
              <a:ext uri="{FF2B5EF4-FFF2-40B4-BE49-F238E27FC236}">
                <a16:creationId xmlns:a16="http://schemas.microsoft.com/office/drawing/2014/main" id="{2B78CFEC-1443-8E49-9B9A-25ADFE4F0643}"/>
              </a:ext>
            </a:extLst>
          </p:cNvPr>
          <p:cNvSpPr/>
          <p:nvPr/>
        </p:nvSpPr>
        <p:spPr>
          <a:xfrm>
            <a:off x="429452" y="4103244"/>
            <a:ext cx="6276813" cy="215444"/>
          </a:xfrm>
          <a:prstGeom prst="rect">
            <a:avLst/>
          </a:prstGeom>
        </p:spPr>
        <p:txBody>
          <a:bodyPr wrap="square">
            <a:spAutoFit/>
          </a:bodyPr>
          <a:lstStyle/>
          <a:p>
            <a:r>
              <a:rPr kumimoji="1" lang="ja-JP" altLang="en-US" sz="800"/>
              <a:t>○その他　親族間調整、審判前の保全処分</a:t>
            </a:r>
            <a:endParaRPr kumimoji="1" lang="en-US" altLang="ja-JP" sz="800" dirty="0"/>
          </a:p>
        </p:txBody>
      </p:sp>
      <p:pic>
        <p:nvPicPr>
          <p:cNvPr id="10" name="図 9">
            <a:extLst>
              <a:ext uri="{FF2B5EF4-FFF2-40B4-BE49-F238E27FC236}">
                <a16:creationId xmlns:a16="http://schemas.microsoft.com/office/drawing/2014/main" id="{AB5C4AF2-6737-C74D-B3AE-FB2CE1D50030}"/>
              </a:ext>
            </a:extLst>
          </p:cNvPr>
          <p:cNvPicPr>
            <a:picLocks noChangeAspect="1"/>
          </p:cNvPicPr>
          <p:nvPr/>
        </p:nvPicPr>
        <p:blipFill>
          <a:blip r:embed="rId3"/>
          <a:stretch>
            <a:fillRect/>
          </a:stretch>
        </p:blipFill>
        <p:spPr>
          <a:xfrm>
            <a:off x="523567" y="2474178"/>
            <a:ext cx="5810865" cy="1617707"/>
          </a:xfrm>
          <a:prstGeom prst="rect">
            <a:avLst/>
          </a:prstGeom>
        </p:spPr>
      </p:pic>
      <p:sp>
        <p:nvSpPr>
          <p:cNvPr id="18" name="正方形/長方形 17">
            <a:extLst>
              <a:ext uri="{FF2B5EF4-FFF2-40B4-BE49-F238E27FC236}">
                <a16:creationId xmlns:a16="http://schemas.microsoft.com/office/drawing/2014/main" id="{6C68E3EA-09EF-7743-859E-79B681BA9D53}"/>
              </a:ext>
            </a:extLst>
          </p:cNvPr>
          <p:cNvSpPr/>
          <p:nvPr/>
        </p:nvSpPr>
        <p:spPr>
          <a:xfrm>
            <a:off x="290592" y="6861184"/>
            <a:ext cx="6276813" cy="96982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2B7DE28-548D-014E-B7D9-9D9647B6860D}"/>
              </a:ext>
            </a:extLst>
          </p:cNvPr>
          <p:cNvSpPr txBox="1"/>
          <p:nvPr/>
        </p:nvSpPr>
        <p:spPr>
          <a:xfrm>
            <a:off x="340963" y="6907680"/>
            <a:ext cx="6148328" cy="923330"/>
          </a:xfrm>
          <a:prstGeom prst="rect">
            <a:avLst/>
          </a:prstGeom>
          <a:noFill/>
        </p:spPr>
        <p:txBody>
          <a:bodyPr wrap="square" rtlCol="0">
            <a:spAutoFit/>
          </a:bodyPr>
          <a:lstStyle/>
          <a:p>
            <a:r>
              <a:rPr kumimoji="1" lang="ja-JP" altLang="en-US" sz="900"/>
              <a:t>全体の</a:t>
            </a:r>
            <a:r>
              <a:rPr kumimoji="1" lang="en-US" altLang="ja-JP" sz="900" dirty="0"/>
              <a:t>70%</a:t>
            </a:r>
            <a:r>
              <a:rPr kumimoji="1" lang="ja-JP" altLang="en-US" sz="900"/>
              <a:t>が、別居親と子どもが会う頻度を決定する「面会交流」に関する調停・審判事件。次いで、「夫婦関係調停（離婚）＝離婚調停」が</a:t>
            </a:r>
            <a:r>
              <a:rPr kumimoji="1" lang="en-US" altLang="ja-JP" sz="900" dirty="0"/>
              <a:t>48</a:t>
            </a:r>
            <a:r>
              <a:rPr kumimoji="1" lang="ja-JP" altLang="en-US" sz="900"/>
              <a:t>％を占める。</a:t>
            </a:r>
            <a:endParaRPr kumimoji="1" lang="en-US" altLang="ja-JP" sz="900" dirty="0"/>
          </a:p>
          <a:p>
            <a:endParaRPr kumimoji="1" lang="en-US" altLang="ja-JP" sz="900" dirty="0"/>
          </a:p>
          <a:p>
            <a:r>
              <a:rPr kumimoji="1" lang="ja-JP" altLang="en-US" sz="900"/>
              <a:t>なお、一人あたりの事件種別数は平均１．８９件で、複数種別の事件が取り扱われていることが分かる。なお、最大の方は６件で、内訳は「夫婦関係調停（離婚）」、「夫婦関係調停（円満）」、「面会交流」、「婚姻費用の分担」、「養育費請求」、「監護者指定・子の引き渡し」であった。</a:t>
            </a:r>
            <a:endParaRPr kumimoji="1" lang="en-US" altLang="ja-JP" sz="900" dirty="0"/>
          </a:p>
        </p:txBody>
      </p:sp>
      <p:sp>
        <p:nvSpPr>
          <p:cNvPr id="21" name="正方形/長方形 20">
            <a:extLst>
              <a:ext uri="{FF2B5EF4-FFF2-40B4-BE49-F238E27FC236}">
                <a16:creationId xmlns:a16="http://schemas.microsoft.com/office/drawing/2014/main" id="{2407401F-C505-9F4C-8E7E-814B2411BE9C}"/>
              </a:ext>
            </a:extLst>
          </p:cNvPr>
          <p:cNvSpPr/>
          <p:nvPr/>
        </p:nvSpPr>
        <p:spPr>
          <a:xfrm>
            <a:off x="4917878" y="4460512"/>
            <a:ext cx="1416554" cy="584775"/>
          </a:xfrm>
          <a:prstGeom prst="rect">
            <a:avLst/>
          </a:prstGeom>
        </p:spPr>
        <p:txBody>
          <a:bodyPr wrap="square">
            <a:spAutoFit/>
          </a:bodyPr>
          <a:lstStyle/>
          <a:p>
            <a:r>
              <a:rPr kumimoji="1" lang="ja-JP" altLang="en-US" sz="800"/>
              <a:t>○一人あたりの事件種別数</a:t>
            </a:r>
            <a:endParaRPr kumimoji="1" lang="en-US" altLang="ja-JP" sz="800" dirty="0"/>
          </a:p>
          <a:p>
            <a:r>
              <a:rPr kumimoji="1" lang="ja-JP" altLang="en-US" sz="800"/>
              <a:t>最小：１件</a:t>
            </a:r>
            <a:endParaRPr kumimoji="1" lang="en-US" altLang="ja-JP" sz="800" dirty="0"/>
          </a:p>
          <a:p>
            <a:r>
              <a:rPr kumimoji="1" lang="ja-JP" altLang="en-US" sz="800"/>
              <a:t>最大：６件</a:t>
            </a:r>
            <a:endParaRPr kumimoji="1" lang="en-US" altLang="ja-JP" sz="800" dirty="0"/>
          </a:p>
          <a:p>
            <a:r>
              <a:rPr kumimoji="1" lang="ja-JP" altLang="en-US" sz="800"/>
              <a:t>平均：１．８９件</a:t>
            </a:r>
            <a:endParaRPr kumimoji="1" lang="en-US" altLang="ja-JP" sz="800" dirty="0"/>
          </a:p>
        </p:txBody>
      </p:sp>
      <p:sp>
        <p:nvSpPr>
          <p:cNvPr id="22" name="スライド番号プレースホルダー 21">
            <a:extLst>
              <a:ext uri="{FF2B5EF4-FFF2-40B4-BE49-F238E27FC236}">
                <a16:creationId xmlns:a16="http://schemas.microsoft.com/office/drawing/2014/main" id="{DA8E776B-0EF4-A841-86AE-D5120EDDBBC2}"/>
              </a:ext>
            </a:extLst>
          </p:cNvPr>
          <p:cNvSpPr>
            <a:spLocks noGrp="1"/>
          </p:cNvSpPr>
          <p:nvPr>
            <p:ph type="sldNum" sz="quarter" idx="12"/>
          </p:nvPr>
        </p:nvSpPr>
        <p:spPr/>
        <p:txBody>
          <a:bodyPr/>
          <a:lstStyle/>
          <a:p>
            <a:fld id="{99F3D292-782F-214D-B9C6-EBD7A74CEA18}" type="slidenum">
              <a:rPr kumimoji="1" lang="ja-JP" altLang="en-US" smtClean="0"/>
              <a:t>1</a:t>
            </a:fld>
            <a:endParaRPr kumimoji="1" lang="ja-JP" altLang="en-US"/>
          </a:p>
        </p:txBody>
      </p:sp>
      <p:sp>
        <p:nvSpPr>
          <p:cNvPr id="20" name="正方形/長方形 19">
            <a:extLst>
              <a:ext uri="{FF2B5EF4-FFF2-40B4-BE49-F238E27FC236}">
                <a16:creationId xmlns:a16="http://schemas.microsoft.com/office/drawing/2014/main" id="{BEA119C3-A715-9846-8058-52010E50FE9A}"/>
              </a:ext>
            </a:extLst>
          </p:cNvPr>
          <p:cNvSpPr/>
          <p:nvPr/>
        </p:nvSpPr>
        <p:spPr>
          <a:xfrm>
            <a:off x="5416961" y="64137"/>
            <a:ext cx="1353312" cy="2308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700" dirty="0"/>
              <a:t>5</a:t>
            </a:r>
            <a:r>
              <a:rPr kumimoji="1" lang="ja-JP" altLang="en-US" sz="700"/>
              <a:t>月</a:t>
            </a:r>
            <a:r>
              <a:rPr kumimoji="1" lang="en-US" altLang="ja-JP" sz="700" dirty="0"/>
              <a:t>1</a:t>
            </a:r>
            <a:r>
              <a:rPr kumimoji="1" lang="ja-JP" altLang="en-US" sz="700"/>
              <a:t>日</a:t>
            </a:r>
            <a:endParaRPr kumimoji="1" lang="en-US" altLang="ja-JP" sz="700" dirty="0"/>
          </a:p>
          <a:p>
            <a:pPr algn="ctr"/>
            <a:r>
              <a:rPr kumimoji="1" lang="en-US" altLang="ja-JP" sz="700" dirty="0"/>
              <a:t>3-1</a:t>
            </a:r>
            <a:r>
              <a:rPr kumimoji="1" lang="ja-JP" altLang="en-US" sz="700"/>
              <a:t>、</a:t>
            </a:r>
            <a:r>
              <a:rPr kumimoji="1" lang="en-US" altLang="ja-JP" sz="700" dirty="0"/>
              <a:t>3-2</a:t>
            </a:r>
            <a:r>
              <a:rPr kumimoji="1" lang="ja-JP" altLang="en-US" sz="700"/>
              <a:t>数値訂正</a:t>
            </a:r>
            <a:r>
              <a:rPr kumimoji="1" lang="en-US" altLang="ja-JP" sz="700" dirty="0"/>
              <a:t>Version</a:t>
            </a:r>
            <a:endParaRPr kumimoji="1" lang="ja-JP" altLang="en-US" sz="700"/>
          </a:p>
        </p:txBody>
      </p:sp>
    </p:spTree>
    <p:extLst>
      <p:ext uri="{BB962C8B-B14F-4D97-AF65-F5344CB8AC3E}">
        <p14:creationId xmlns:p14="http://schemas.microsoft.com/office/powerpoint/2010/main" val="1659494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a:extLst>
              <a:ext uri="{FF2B5EF4-FFF2-40B4-BE49-F238E27FC236}">
                <a16:creationId xmlns:a16="http://schemas.microsoft.com/office/drawing/2014/main" id="{8A45D630-B04A-F049-BDFC-700E5FC2BA16}"/>
              </a:ext>
            </a:extLst>
          </p:cNvPr>
          <p:cNvCxnSpPr/>
          <p:nvPr/>
        </p:nvCxnSpPr>
        <p:spPr>
          <a:xfrm>
            <a:off x="290592" y="379834"/>
            <a:ext cx="62768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スライド番号プレースホルダー 21">
            <a:extLst>
              <a:ext uri="{FF2B5EF4-FFF2-40B4-BE49-F238E27FC236}">
                <a16:creationId xmlns:a16="http://schemas.microsoft.com/office/drawing/2014/main" id="{DA8E776B-0EF4-A841-86AE-D5120EDDBBC2}"/>
              </a:ext>
            </a:extLst>
          </p:cNvPr>
          <p:cNvSpPr>
            <a:spLocks noGrp="1"/>
          </p:cNvSpPr>
          <p:nvPr>
            <p:ph type="sldNum" sz="quarter" idx="12"/>
          </p:nvPr>
        </p:nvSpPr>
        <p:spPr/>
        <p:txBody>
          <a:bodyPr/>
          <a:lstStyle/>
          <a:p>
            <a:fld id="{99F3D292-782F-214D-B9C6-EBD7A74CEA18}" type="slidenum">
              <a:rPr kumimoji="1" lang="ja-JP" altLang="en-US" smtClean="0"/>
              <a:t>10</a:t>
            </a:fld>
            <a:endParaRPr kumimoji="1" lang="ja-JP" altLang="en-US"/>
          </a:p>
        </p:txBody>
      </p:sp>
      <p:sp>
        <p:nvSpPr>
          <p:cNvPr id="6" name="正方形/長方形 5">
            <a:extLst>
              <a:ext uri="{FF2B5EF4-FFF2-40B4-BE49-F238E27FC236}">
                <a16:creationId xmlns:a16="http://schemas.microsoft.com/office/drawing/2014/main" id="{FECC0B4B-8C06-C24C-B52C-12C3FFD2258F}"/>
              </a:ext>
            </a:extLst>
          </p:cNvPr>
          <p:cNvSpPr/>
          <p:nvPr/>
        </p:nvSpPr>
        <p:spPr>
          <a:xfrm>
            <a:off x="290592" y="527800"/>
            <a:ext cx="6276813" cy="892099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5148620-196E-5145-BF3A-E58490D65EAD}"/>
              </a:ext>
            </a:extLst>
          </p:cNvPr>
          <p:cNvSpPr txBox="1"/>
          <p:nvPr/>
        </p:nvSpPr>
        <p:spPr>
          <a:xfrm>
            <a:off x="419077" y="661647"/>
            <a:ext cx="6148328" cy="6740307"/>
          </a:xfrm>
          <a:prstGeom prst="rect">
            <a:avLst/>
          </a:prstGeom>
          <a:noFill/>
        </p:spPr>
        <p:txBody>
          <a:bodyPr wrap="square" rtlCol="0">
            <a:spAutoFit/>
          </a:bodyPr>
          <a:lstStyle/>
          <a:p>
            <a:r>
              <a:rPr kumimoji="1" lang="ja-JP" altLang="en-US" sz="900"/>
              <a:t>フリーコメントで回答を得たものを、分析担当者にて分類付けした。</a:t>
            </a:r>
            <a:endParaRPr kumimoji="1" lang="en-US" altLang="ja-JP" sz="900" dirty="0"/>
          </a:p>
          <a:p>
            <a:endParaRPr kumimoji="1" lang="en-US" altLang="ja-JP" sz="900" dirty="0"/>
          </a:p>
          <a:p>
            <a:r>
              <a:rPr kumimoji="1" lang="ja-JP" altLang="en-US" sz="900"/>
              <a:t>○子どもと別居親が会えない　</a:t>
            </a:r>
            <a:r>
              <a:rPr kumimoji="1" lang="en-US" altLang="ja-JP" sz="900" dirty="0"/>
              <a:t>46</a:t>
            </a:r>
            <a:r>
              <a:rPr kumimoji="1" lang="ja-JP" altLang="en-US" sz="900"/>
              <a:t>件（</a:t>
            </a:r>
            <a:r>
              <a:rPr kumimoji="1" lang="en-US" altLang="ja-JP" sz="900" dirty="0"/>
              <a:t>48</a:t>
            </a:r>
            <a:r>
              <a:rPr kumimoji="1" lang="ja-JP" altLang="en-US" sz="900"/>
              <a:t>％）</a:t>
            </a:r>
            <a:endParaRPr kumimoji="1" lang="en-US" altLang="ja-JP" sz="900" dirty="0"/>
          </a:p>
          <a:p>
            <a:r>
              <a:rPr kumimoji="1" lang="ja-JP" altLang="en-US" sz="900"/>
              <a:t>半数近くの方が子ども別居親とが会えないことをコメントに記載頂いた。コロナによる審理中止により更に子どもたちと会えなくなる現状に対しての切実な想いが記述されている。</a:t>
            </a:r>
            <a:endParaRPr kumimoji="1" lang="en-US" altLang="ja-JP" sz="900" dirty="0"/>
          </a:p>
          <a:p>
            <a:r>
              <a:rPr kumimoji="1" lang="ja-JP" altLang="en-US" sz="900"/>
              <a:t>今後、審理中止が長引くことにより、子どもと別居親とが会えなくなる期間が長引くことが予見される。</a:t>
            </a:r>
            <a:endParaRPr kumimoji="1" lang="en-US" altLang="ja-JP" sz="900" dirty="0"/>
          </a:p>
          <a:p>
            <a:endParaRPr kumimoji="1" lang="en-US" altLang="ja-JP" sz="900" dirty="0"/>
          </a:p>
          <a:p>
            <a:endParaRPr kumimoji="1" lang="en-US" altLang="ja-JP" sz="900" dirty="0"/>
          </a:p>
          <a:p>
            <a:r>
              <a:rPr kumimoji="1" lang="ja-JP" altLang="en-US" sz="900"/>
              <a:t>○リモート裁判の実現　</a:t>
            </a:r>
            <a:r>
              <a:rPr kumimoji="1" lang="en-US" altLang="ja-JP" sz="900" dirty="0"/>
              <a:t>11</a:t>
            </a:r>
            <a:r>
              <a:rPr kumimoji="1" lang="ja-JP" altLang="en-US" sz="900"/>
              <a:t>件（</a:t>
            </a:r>
            <a:r>
              <a:rPr kumimoji="1" lang="en-US" altLang="ja-JP" sz="900" dirty="0"/>
              <a:t>11</a:t>
            </a:r>
            <a:r>
              <a:rPr kumimoji="1" lang="ja-JP" altLang="en-US" sz="900"/>
              <a:t>％）</a:t>
            </a:r>
            <a:endParaRPr kumimoji="1" lang="en-US" altLang="ja-JP" sz="900" dirty="0"/>
          </a:p>
          <a:p>
            <a:r>
              <a:rPr kumimoji="1" lang="ja-JP" altLang="en-US" sz="900"/>
              <a:t>家裁審理においても既に電話会議を使用していた方もいらっしゃり、また民間企業においてもコロナによりリモートワークをする方が増えたことを受け、インターネット会議システムなどを使用したリモート裁判実現に関する意見が挙がった。</a:t>
            </a:r>
            <a:endParaRPr kumimoji="1" lang="en-US" altLang="ja-JP" sz="900" dirty="0"/>
          </a:p>
          <a:p>
            <a:endParaRPr kumimoji="1" lang="en-US" altLang="ja-JP" sz="900" dirty="0"/>
          </a:p>
          <a:p>
            <a:endParaRPr kumimoji="1" lang="en-US" altLang="ja-JP" sz="900" dirty="0"/>
          </a:p>
          <a:p>
            <a:r>
              <a:rPr kumimoji="1" lang="ja-JP" altLang="en-US" sz="900"/>
              <a:t>○裁判実施の工夫による早期の審理再開　</a:t>
            </a:r>
            <a:r>
              <a:rPr kumimoji="1" lang="en-US" altLang="ja-JP" sz="900" dirty="0"/>
              <a:t>7</a:t>
            </a:r>
            <a:r>
              <a:rPr kumimoji="1" lang="ja-JP" altLang="en-US" sz="900"/>
              <a:t>件（</a:t>
            </a:r>
            <a:r>
              <a:rPr kumimoji="1" lang="en-US" altLang="ja-JP" sz="900" dirty="0"/>
              <a:t>7</a:t>
            </a:r>
            <a:r>
              <a:rPr kumimoji="1" lang="ja-JP" altLang="en-US" sz="900"/>
              <a:t>％）</a:t>
            </a:r>
            <a:endParaRPr kumimoji="1" lang="en-US" altLang="ja-JP" sz="900" dirty="0"/>
          </a:p>
          <a:p>
            <a:r>
              <a:rPr kumimoji="1" lang="ja-JP" altLang="en-US" sz="900"/>
              <a:t>スーパーやコンビニにおいても、工夫して業務を継続している。同様に家裁においても工夫をすることで早期に審理再開要望をする意見が挙がった。</a:t>
            </a:r>
            <a:endParaRPr kumimoji="1" lang="en-US" altLang="ja-JP" sz="900" dirty="0"/>
          </a:p>
          <a:p>
            <a:endParaRPr kumimoji="1" lang="en-US" altLang="ja-JP" sz="900" dirty="0"/>
          </a:p>
          <a:p>
            <a:endParaRPr kumimoji="1" lang="en-US" altLang="ja-JP" sz="900" dirty="0"/>
          </a:p>
          <a:p>
            <a:r>
              <a:rPr kumimoji="1" lang="ja-JP" altLang="en-US" sz="900"/>
              <a:t>○家事司法そのものの改革　</a:t>
            </a:r>
            <a:r>
              <a:rPr kumimoji="1" lang="en-US" altLang="ja-JP" sz="900" dirty="0"/>
              <a:t>6</a:t>
            </a:r>
            <a:r>
              <a:rPr kumimoji="1" lang="ja-JP" altLang="en-US" sz="900"/>
              <a:t>件（</a:t>
            </a:r>
            <a:r>
              <a:rPr kumimoji="1" lang="en-US" altLang="ja-JP" sz="900" dirty="0"/>
              <a:t>6</a:t>
            </a:r>
            <a:r>
              <a:rPr kumimoji="1" lang="ja-JP" altLang="en-US" sz="900"/>
              <a:t>％）</a:t>
            </a:r>
            <a:endParaRPr kumimoji="1" lang="en-US" altLang="ja-JP" sz="900" dirty="0"/>
          </a:p>
          <a:p>
            <a:r>
              <a:rPr kumimoji="1" lang="ja-JP" altLang="en-US" sz="900"/>
              <a:t>虚偽</a:t>
            </a:r>
            <a:r>
              <a:rPr kumimoji="1" lang="en-US" altLang="ja-JP" sz="900" dirty="0"/>
              <a:t>DV </a:t>
            </a:r>
            <a:r>
              <a:rPr kumimoji="1" lang="ja-JP" altLang="en-US" sz="900"/>
              <a:t>、連れ去り容認、離婚後単独親権といった、日本の家事司法制度の改革に関する意見が挙がった。</a:t>
            </a:r>
            <a:endParaRPr kumimoji="1" lang="en-US" altLang="ja-JP" sz="900" dirty="0"/>
          </a:p>
          <a:p>
            <a:endParaRPr kumimoji="1" lang="en-US" altLang="ja-JP" sz="900" dirty="0"/>
          </a:p>
          <a:p>
            <a:endParaRPr kumimoji="1" lang="en-US" altLang="ja-JP" sz="900" dirty="0"/>
          </a:p>
          <a:p>
            <a:r>
              <a:rPr kumimoji="1" lang="ja-JP" altLang="en-US" sz="900"/>
              <a:t>○コロナによる減収と養育費・婚姻費用の増加　</a:t>
            </a:r>
            <a:r>
              <a:rPr kumimoji="1" lang="en-US" altLang="ja-JP" sz="900" dirty="0"/>
              <a:t>5</a:t>
            </a:r>
            <a:r>
              <a:rPr kumimoji="1" lang="ja-JP" altLang="en-US" sz="900"/>
              <a:t>件（</a:t>
            </a:r>
            <a:r>
              <a:rPr kumimoji="1" lang="en-US" altLang="ja-JP" sz="900" dirty="0"/>
              <a:t>5</a:t>
            </a:r>
            <a:r>
              <a:rPr kumimoji="1" lang="ja-JP" altLang="en-US" sz="900"/>
              <a:t>％）</a:t>
            </a:r>
            <a:endParaRPr kumimoji="1" lang="en-US" altLang="ja-JP" sz="900" dirty="0"/>
          </a:p>
          <a:p>
            <a:r>
              <a:rPr kumimoji="1" lang="en-US" altLang="ja-JP" sz="900" dirty="0"/>
              <a:t>2019</a:t>
            </a:r>
            <a:r>
              <a:rPr kumimoji="1" lang="ja-JP" altLang="en-US" sz="900"/>
              <a:t>年</a:t>
            </a:r>
            <a:r>
              <a:rPr kumimoji="1" lang="en-US" altLang="ja-JP" sz="900" dirty="0"/>
              <a:t>12</a:t>
            </a:r>
            <a:r>
              <a:rPr kumimoji="1" lang="ja-JP" altLang="en-US" sz="900"/>
              <a:t>月に養育費・婚姻費用の算定表が見直され、上昇になった。そして、コロナを受け別居親の本年度の減収が見込まれる中、昨年度の年収ベースで養育費・婚姻費用が決定してしまいそうなことに対して不安を感じる意見が挙がった。</a:t>
            </a:r>
            <a:endParaRPr kumimoji="1" lang="en-US" altLang="ja-JP" sz="900" dirty="0"/>
          </a:p>
          <a:p>
            <a:r>
              <a:rPr kumimoji="1" lang="ja-JP" altLang="en-US" sz="900"/>
              <a:t>また、審理中止が長引けば、既に決定している高額な婚姻費用を払い続けなければいけない不安が挙がった。</a:t>
            </a:r>
            <a:endParaRPr kumimoji="1" lang="en-US" altLang="ja-JP" sz="900" dirty="0"/>
          </a:p>
          <a:p>
            <a:endParaRPr kumimoji="1" lang="en-US" altLang="ja-JP" sz="900" dirty="0"/>
          </a:p>
          <a:p>
            <a:endParaRPr kumimoji="1" lang="en-US" altLang="ja-JP" sz="900" dirty="0"/>
          </a:p>
          <a:p>
            <a:r>
              <a:rPr kumimoji="1" lang="ja-JP" altLang="en-US" sz="900"/>
              <a:t>○監護実績が積まれ親権判断に不利益　</a:t>
            </a:r>
            <a:r>
              <a:rPr kumimoji="1" lang="en-US" altLang="ja-JP" sz="900" dirty="0"/>
              <a:t>5</a:t>
            </a:r>
            <a:r>
              <a:rPr kumimoji="1" lang="ja-JP" altLang="en-US" sz="900"/>
              <a:t>件（</a:t>
            </a:r>
            <a:r>
              <a:rPr kumimoji="1" lang="en-US" altLang="ja-JP" sz="900" dirty="0"/>
              <a:t>5</a:t>
            </a:r>
            <a:r>
              <a:rPr kumimoji="1" lang="ja-JP" altLang="en-US" sz="900"/>
              <a:t>％）</a:t>
            </a:r>
          </a:p>
          <a:p>
            <a:r>
              <a:rPr kumimoji="1" lang="ja-JP" altLang="en-US" sz="900"/>
              <a:t>家裁の監護権・親権判断は、監護の継続性を重視する「継続性の原則」がある。コロナによって期日中止になることで、同意のなき監護継続が行われ、そのことを実績として家裁が判断する不安が挙がった。</a:t>
            </a:r>
            <a:endParaRPr kumimoji="1" lang="en-US" altLang="ja-JP" sz="900" dirty="0"/>
          </a:p>
          <a:p>
            <a:endParaRPr kumimoji="1" lang="en-US" altLang="ja-JP" sz="900" dirty="0"/>
          </a:p>
          <a:p>
            <a:endParaRPr kumimoji="1" lang="en-US" altLang="ja-JP" sz="900" dirty="0"/>
          </a:p>
          <a:p>
            <a:r>
              <a:rPr kumimoji="1" lang="ja-JP" altLang="en-US" sz="900"/>
              <a:t>○弁護士同士の話し合い　</a:t>
            </a:r>
            <a:r>
              <a:rPr kumimoji="1" lang="en-US" altLang="ja-JP" sz="900" dirty="0"/>
              <a:t>2</a:t>
            </a:r>
            <a:r>
              <a:rPr kumimoji="1" lang="ja-JP" altLang="en-US" sz="900"/>
              <a:t>件（</a:t>
            </a:r>
            <a:r>
              <a:rPr kumimoji="1" lang="en-US" altLang="ja-JP" sz="900" dirty="0"/>
              <a:t>2</a:t>
            </a:r>
            <a:r>
              <a:rPr kumimoji="1" lang="ja-JP" altLang="en-US" sz="900"/>
              <a:t>％）</a:t>
            </a:r>
            <a:endParaRPr kumimoji="1" lang="en-US" altLang="ja-JP" sz="900" dirty="0"/>
          </a:p>
          <a:p>
            <a:r>
              <a:rPr kumimoji="1" lang="ja-JP" altLang="en-US" sz="900"/>
              <a:t>家裁が期日中止とするならば、弁護士同士で話し合えば良いという意見が挙がった。</a:t>
            </a:r>
            <a:endParaRPr kumimoji="1" lang="en-US" altLang="ja-JP" sz="900" dirty="0"/>
          </a:p>
          <a:p>
            <a:endParaRPr kumimoji="1" lang="en-US" altLang="ja-JP" sz="900" dirty="0"/>
          </a:p>
          <a:p>
            <a:endParaRPr kumimoji="1" lang="en-US" altLang="ja-JP" sz="900" dirty="0"/>
          </a:p>
          <a:p>
            <a:r>
              <a:rPr kumimoji="1" lang="ja-JP" altLang="en-US" sz="900"/>
              <a:t>○長引くことが良い　</a:t>
            </a:r>
            <a:r>
              <a:rPr kumimoji="1" lang="en-US" altLang="ja-JP" sz="900" dirty="0"/>
              <a:t>2</a:t>
            </a:r>
            <a:r>
              <a:rPr kumimoji="1" lang="ja-JP" altLang="en-US" sz="900"/>
              <a:t>件（</a:t>
            </a:r>
            <a:r>
              <a:rPr kumimoji="1" lang="en-US" altLang="ja-JP" sz="900" dirty="0"/>
              <a:t>2</a:t>
            </a:r>
            <a:r>
              <a:rPr kumimoji="1" lang="ja-JP" altLang="en-US" sz="900"/>
              <a:t>％）</a:t>
            </a:r>
            <a:endParaRPr kumimoji="1" lang="en-US" altLang="ja-JP" sz="900" dirty="0"/>
          </a:p>
          <a:p>
            <a:r>
              <a:rPr kumimoji="1" lang="ja-JP" altLang="en-US" sz="900"/>
              <a:t>家事案件よっては、長引くことが良いという意見が挙がった。</a:t>
            </a:r>
            <a:endParaRPr kumimoji="1" lang="en-US" altLang="ja-JP" sz="900" dirty="0"/>
          </a:p>
          <a:p>
            <a:endParaRPr kumimoji="1" lang="en-US" altLang="ja-JP" sz="900" dirty="0"/>
          </a:p>
          <a:p>
            <a:endParaRPr kumimoji="1" lang="en-US" altLang="ja-JP" sz="900" dirty="0"/>
          </a:p>
          <a:p>
            <a:r>
              <a:rPr kumimoji="1" lang="ja-JP" altLang="en-US" sz="900"/>
              <a:t>○その他</a:t>
            </a:r>
            <a:endParaRPr kumimoji="1" lang="en-US" altLang="ja-JP" sz="900" dirty="0"/>
          </a:p>
          <a:p>
            <a:r>
              <a:rPr kumimoji="1" lang="ja-JP" altLang="en-US" sz="900"/>
              <a:t>その他の中でも特徴的な意見として、面会交流支援を行う</a:t>
            </a:r>
            <a:r>
              <a:rPr kumimoji="1" lang="en-US" altLang="ja-JP" sz="900" dirty="0"/>
              <a:t>FPIC</a:t>
            </a:r>
            <a:r>
              <a:rPr kumimoji="1" lang="ja-JP" altLang="en-US" sz="900"/>
              <a:t>がコロナ影響により面会交流支援を中止しているコメントが挙がった。家裁が期日中止をしているのと同様にインターネット会議等を利用した面会交流支援を行うことを要望したが、</a:t>
            </a:r>
            <a:r>
              <a:rPr kumimoji="1" lang="en-US" altLang="ja-JP" sz="900" dirty="0"/>
              <a:t>FPIC</a:t>
            </a:r>
            <a:r>
              <a:rPr kumimoji="1" lang="ja-JP" altLang="en-US" sz="900"/>
              <a:t>は拒否した旨が記述されている。</a:t>
            </a:r>
            <a:endParaRPr kumimoji="1" lang="en-US" altLang="ja-JP" sz="900" dirty="0"/>
          </a:p>
          <a:p>
            <a:endParaRPr kumimoji="1" lang="en-US" altLang="ja-JP" sz="900" dirty="0"/>
          </a:p>
        </p:txBody>
      </p:sp>
    </p:spTree>
    <p:extLst>
      <p:ext uri="{BB962C8B-B14F-4D97-AF65-F5344CB8AC3E}">
        <p14:creationId xmlns:p14="http://schemas.microsoft.com/office/powerpoint/2010/main" val="375450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43514276-82EB-3045-AAAA-E8CCEC53E778}"/>
              </a:ext>
            </a:extLst>
          </p:cNvPr>
          <p:cNvSpPr/>
          <p:nvPr/>
        </p:nvSpPr>
        <p:spPr>
          <a:xfrm>
            <a:off x="340962" y="505450"/>
            <a:ext cx="6276813" cy="253916"/>
          </a:xfrm>
          <a:prstGeom prst="rect">
            <a:avLst/>
          </a:prstGeom>
        </p:spPr>
        <p:txBody>
          <a:bodyPr wrap="square">
            <a:spAutoFit/>
          </a:bodyPr>
          <a:lstStyle/>
          <a:p>
            <a:r>
              <a:rPr kumimoji="1" lang="ja-JP" altLang="en-US" sz="1000"/>
              <a:t>２．コロナや緊急事態宣言を受けて家裁審理はどのようになっていますか？（単一回答）</a:t>
            </a:r>
            <a:endParaRPr kumimoji="1" lang="en-US" altLang="ja-JP" sz="1000" dirty="0"/>
          </a:p>
        </p:txBody>
      </p:sp>
      <p:cxnSp>
        <p:nvCxnSpPr>
          <p:cNvPr id="11" name="直線コネクタ 10">
            <a:extLst>
              <a:ext uri="{FF2B5EF4-FFF2-40B4-BE49-F238E27FC236}">
                <a16:creationId xmlns:a16="http://schemas.microsoft.com/office/drawing/2014/main" id="{8A45D630-B04A-F049-BDFC-700E5FC2BA16}"/>
              </a:ext>
            </a:extLst>
          </p:cNvPr>
          <p:cNvCxnSpPr/>
          <p:nvPr/>
        </p:nvCxnSpPr>
        <p:spPr>
          <a:xfrm>
            <a:off x="290592" y="379834"/>
            <a:ext cx="62768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63E0D786-4E5D-6641-A615-458400E74546}"/>
              </a:ext>
            </a:extLst>
          </p:cNvPr>
          <p:cNvSpPr/>
          <p:nvPr/>
        </p:nvSpPr>
        <p:spPr>
          <a:xfrm>
            <a:off x="5977424" y="522341"/>
            <a:ext cx="431528" cy="230832"/>
          </a:xfrm>
          <a:prstGeom prst="rect">
            <a:avLst/>
          </a:prstGeom>
        </p:spPr>
        <p:txBody>
          <a:bodyPr wrap="none">
            <a:spAutoFit/>
          </a:bodyPr>
          <a:lstStyle/>
          <a:p>
            <a:r>
              <a:rPr kumimoji="1" lang="en-US" altLang="ja-JP" sz="900" dirty="0"/>
              <a:t>N=94</a:t>
            </a:r>
            <a:endParaRPr lang="ja-JP" altLang="en-US" sz="900"/>
          </a:p>
        </p:txBody>
      </p:sp>
      <p:sp>
        <p:nvSpPr>
          <p:cNvPr id="17" name="正方形/長方形 16">
            <a:extLst>
              <a:ext uri="{FF2B5EF4-FFF2-40B4-BE49-F238E27FC236}">
                <a16:creationId xmlns:a16="http://schemas.microsoft.com/office/drawing/2014/main" id="{2B78CFEC-1443-8E49-9B9A-25ADFE4F0643}"/>
              </a:ext>
            </a:extLst>
          </p:cNvPr>
          <p:cNvSpPr/>
          <p:nvPr/>
        </p:nvSpPr>
        <p:spPr>
          <a:xfrm>
            <a:off x="429452" y="1959082"/>
            <a:ext cx="6276813" cy="707886"/>
          </a:xfrm>
          <a:prstGeom prst="rect">
            <a:avLst/>
          </a:prstGeom>
        </p:spPr>
        <p:txBody>
          <a:bodyPr wrap="square">
            <a:spAutoFit/>
          </a:bodyPr>
          <a:lstStyle/>
          <a:p>
            <a:r>
              <a:rPr kumimoji="1" lang="ja-JP" altLang="en-US" sz="800"/>
              <a:t>○その他○</a:t>
            </a:r>
            <a:endParaRPr kumimoji="1" lang="en-US" altLang="ja-JP" sz="800" dirty="0"/>
          </a:p>
          <a:p>
            <a:r>
              <a:rPr kumimoji="1" lang="ja-JP" altLang="en-US" sz="800"/>
              <a:t>他県にいるため、帰って来ないように言われ、弁護士のみ参加</a:t>
            </a:r>
          </a:p>
          <a:p>
            <a:r>
              <a:rPr kumimoji="1" lang="ja-JP" altLang="en-US" sz="800"/>
              <a:t>福島県はわかりません。</a:t>
            </a:r>
          </a:p>
          <a:p>
            <a:r>
              <a:rPr kumimoji="1" lang="ja-JP" altLang="en-US" sz="800"/>
              <a:t>審議の予定なし</a:t>
            </a:r>
          </a:p>
          <a:p>
            <a:r>
              <a:rPr kumimoji="1" lang="ja-JP" altLang="en-US" sz="800"/>
              <a:t>鹿児島家庭裁判所より、審議延期についての意見を要求されている。しかし、相手側の一方的な要求で面会は停止されている。　</a:t>
            </a:r>
            <a:endParaRPr kumimoji="1" lang="en-US" altLang="ja-JP" sz="800" dirty="0"/>
          </a:p>
        </p:txBody>
      </p:sp>
      <p:sp>
        <p:nvSpPr>
          <p:cNvPr id="18" name="正方形/長方形 17">
            <a:extLst>
              <a:ext uri="{FF2B5EF4-FFF2-40B4-BE49-F238E27FC236}">
                <a16:creationId xmlns:a16="http://schemas.microsoft.com/office/drawing/2014/main" id="{6C68E3EA-09EF-7743-859E-79B681BA9D53}"/>
              </a:ext>
            </a:extLst>
          </p:cNvPr>
          <p:cNvSpPr/>
          <p:nvPr/>
        </p:nvSpPr>
        <p:spPr>
          <a:xfrm>
            <a:off x="290592" y="5500811"/>
            <a:ext cx="6276813" cy="96982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2B7DE28-548D-014E-B7D9-9D9647B6860D}"/>
              </a:ext>
            </a:extLst>
          </p:cNvPr>
          <p:cNvSpPr txBox="1"/>
          <p:nvPr/>
        </p:nvSpPr>
        <p:spPr>
          <a:xfrm>
            <a:off x="340963" y="5547307"/>
            <a:ext cx="6148328" cy="784830"/>
          </a:xfrm>
          <a:prstGeom prst="rect">
            <a:avLst/>
          </a:prstGeom>
          <a:noFill/>
        </p:spPr>
        <p:txBody>
          <a:bodyPr wrap="square" rtlCol="0">
            <a:spAutoFit/>
          </a:bodyPr>
          <a:lstStyle/>
          <a:p>
            <a:r>
              <a:rPr kumimoji="1" lang="ja-JP" altLang="en-US" sz="900"/>
              <a:t>コロナによる家裁審理中止により、次回期日が決まっていない２つの回答「期日延期となり、次回期日は未決定である」、「期日取り消しになり、次回期日は決まっていない」を合わせると、全体の６９％もの方が影響を受けていることが分かる。</a:t>
            </a:r>
            <a:endParaRPr kumimoji="1" lang="en-US" altLang="ja-JP" sz="900" dirty="0"/>
          </a:p>
          <a:p>
            <a:r>
              <a:rPr kumimoji="1" lang="ja-JP" altLang="en-US" sz="900"/>
              <a:t>「５月以降の期日で今のところ連絡が無い」方が居ることも考えると、コロナや緊急事態宣言が長期化すると更に影響が増すことが分かる。</a:t>
            </a:r>
            <a:endParaRPr kumimoji="1" lang="en-US" altLang="ja-JP" sz="900" dirty="0"/>
          </a:p>
        </p:txBody>
      </p:sp>
      <p:sp>
        <p:nvSpPr>
          <p:cNvPr id="22" name="スライド番号プレースホルダー 21">
            <a:extLst>
              <a:ext uri="{FF2B5EF4-FFF2-40B4-BE49-F238E27FC236}">
                <a16:creationId xmlns:a16="http://schemas.microsoft.com/office/drawing/2014/main" id="{DA8E776B-0EF4-A841-86AE-D5120EDDBBC2}"/>
              </a:ext>
            </a:extLst>
          </p:cNvPr>
          <p:cNvSpPr>
            <a:spLocks noGrp="1"/>
          </p:cNvSpPr>
          <p:nvPr>
            <p:ph type="sldNum" sz="quarter" idx="12"/>
          </p:nvPr>
        </p:nvSpPr>
        <p:spPr/>
        <p:txBody>
          <a:bodyPr/>
          <a:lstStyle/>
          <a:p>
            <a:fld id="{99F3D292-782F-214D-B9C6-EBD7A74CEA18}" type="slidenum">
              <a:rPr kumimoji="1" lang="ja-JP" altLang="en-US" smtClean="0"/>
              <a:t>2</a:t>
            </a:fld>
            <a:endParaRPr kumimoji="1" lang="ja-JP" altLang="en-US"/>
          </a:p>
        </p:txBody>
      </p:sp>
      <p:pic>
        <p:nvPicPr>
          <p:cNvPr id="2" name="図 1">
            <a:extLst>
              <a:ext uri="{FF2B5EF4-FFF2-40B4-BE49-F238E27FC236}">
                <a16:creationId xmlns:a16="http://schemas.microsoft.com/office/drawing/2014/main" id="{9BAAF628-1AAC-8D4B-A858-B0BBC708EF30}"/>
              </a:ext>
            </a:extLst>
          </p:cNvPr>
          <p:cNvPicPr>
            <a:picLocks noChangeAspect="1"/>
          </p:cNvPicPr>
          <p:nvPr/>
        </p:nvPicPr>
        <p:blipFill>
          <a:blip r:embed="rId2"/>
          <a:stretch>
            <a:fillRect/>
          </a:stretch>
        </p:blipFill>
        <p:spPr>
          <a:xfrm>
            <a:off x="716172" y="2770737"/>
            <a:ext cx="5397910" cy="2487681"/>
          </a:xfrm>
          <a:prstGeom prst="rect">
            <a:avLst/>
          </a:prstGeom>
        </p:spPr>
      </p:pic>
      <p:pic>
        <p:nvPicPr>
          <p:cNvPr id="3" name="図 2">
            <a:extLst>
              <a:ext uri="{FF2B5EF4-FFF2-40B4-BE49-F238E27FC236}">
                <a16:creationId xmlns:a16="http://schemas.microsoft.com/office/drawing/2014/main" id="{FE1BB9EA-8C8F-194E-BD90-895A119D0A7D}"/>
              </a:ext>
            </a:extLst>
          </p:cNvPr>
          <p:cNvPicPr>
            <a:picLocks noChangeAspect="1"/>
          </p:cNvPicPr>
          <p:nvPr/>
        </p:nvPicPr>
        <p:blipFill>
          <a:blip r:embed="rId3"/>
          <a:stretch>
            <a:fillRect/>
          </a:stretch>
        </p:blipFill>
        <p:spPr>
          <a:xfrm>
            <a:off x="523567" y="770064"/>
            <a:ext cx="5810865" cy="1134809"/>
          </a:xfrm>
          <a:prstGeom prst="rect">
            <a:avLst/>
          </a:prstGeom>
        </p:spPr>
      </p:pic>
    </p:spTree>
    <p:extLst>
      <p:ext uri="{BB962C8B-B14F-4D97-AF65-F5344CB8AC3E}">
        <p14:creationId xmlns:p14="http://schemas.microsoft.com/office/powerpoint/2010/main" val="2519084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43514276-82EB-3045-AAAA-E8CCEC53E778}"/>
              </a:ext>
            </a:extLst>
          </p:cNvPr>
          <p:cNvSpPr/>
          <p:nvPr/>
        </p:nvSpPr>
        <p:spPr>
          <a:xfrm>
            <a:off x="340962" y="1162675"/>
            <a:ext cx="6276813" cy="246221"/>
          </a:xfrm>
          <a:prstGeom prst="rect">
            <a:avLst/>
          </a:prstGeom>
        </p:spPr>
        <p:txBody>
          <a:bodyPr wrap="square">
            <a:spAutoFit/>
          </a:bodyPr>
          <a:lstStyle/>
          <a:p>
            <a:r>
              <a:rPr kumimoji="1" lang="ja-JP" altLang="en-US" sz="1000"/>
              <a:t>３−１現時点でお困りなことは何ですか？（複数回答可）</a:t>
            </a:r>
            <a:endParaRPr kumimoji="1" lang="en-US" altLang="ja-JP" sz="1000" dirty="0"/>
          </a:p>
        </p:txBody>
      </p:sp>
      <p:cxnSp>
        <p:nvCxnSpPr>
          <p:cNvPr id="11" name="直線コネクタ 10">
            <a:extLst>
              <a:ext uri="{FF2B5EF4-FFF2-40B4-BE49-F238E27FC236}">
                <a16:creationId xmlns:a16="http://schemas.microsoft.com/office/drawing/2014/main" id="{8A45D630-B04A-F049-BDFC-700E5FC2BA16}"/>
              </a:ext>
            </a:extLst>
          </p:cNvPr>
          <p:cNvCxnSpPr/>
          <p:nvPr/>
        </p:nvCxnSpPr>
        <p:spPr>
          <a:xfrm>
            <a:off x="290592" y="379834"/>
            <a:ext cx="62768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63E0D786-4E5D-6641-A615-458400E74546}"/>
              </a:ext>
            </a:extLst>
          </p:cNvPr>
          <p:cNvSpPr/>
          <p:nvPr/>
        </p:nvSpPr>
        <p:spPr>
          <a:xfrm>
            <a:off x="5977424" y="1170369"/>
            <a:ext cx="431528" cy="230832"/>
          </a:xfrm>
          <a:prstGeom prst="rect">
            <a:avLst/>
          </a:prstGeom>
        </p:spPr>
        <p:txBody>
          <a:bodyPr wrap="none">
            <a:spAutoFit/>
          </a:bodyPr>
          <a:lstStyle/>
          <a:p>
            <a:r>
              <a:rPr kumimoji="1" lang="en-US" altLang="ja-JP" sz="900" dirty="0"/>
              <a:t>N=65</a:t>
            </a:r>
            <a:endParaRPr lang="ja-JP" altLang="en-US" sz="900"/>
          </a:p>
        </p:txBody>
      </p:sp>
      <p:sp>
        <p:nvSpPr>
          <p:cNvPr id="17" name="正方形/長方形 16">
            <a:extLst>
              <a:ext uri="{FF2B5EF4-FFF2-40B4-BE49-F238E27FC236}">
                <a16:creationId xmlns:a16="http://schemas.microsoft.com/office/drawing/2014/main" id="{2B78CFEC-1443-8E49-9B9A-25ADFE4F0643}"/>
              </a:ext>
            </a:extLst>
          </p:cNvPr>
          <p:cNvSpPr/>
          <p:nvPr/>
        </p:nvSpPr>
        <p:spPr>
          <a:xfrm>
            <a:off x="429452" y="2662524"/>
            <a:ext cx="6276813" cy="830997"/>
          </a:xfrm>
          <a:prstGeom prst="rect">
            <a:avLst/>
          </a:prstGeom>
        </p:spPr>
        <p:txBody>
          <a:bodyPr wrap="square">
            <a:spAutoFit/>
          </a:bodyPr>
          <a:lstStyle/>
          <a:p>
            <a:r>
              <a:rPr kumimoji="1" lang="ja-JP" altLang="en-US" sz="800"/>
              <a:t>○その他○</a:t>
            </a:r>
            <a:endParaRPr kumimoji="1" lang="en-US" altLang="ja-JP" sz="800" dirty="0"/>
          </a:p>
          <a:p>
            <a:r>
              <a:rPr kumimoji="1" lang="ja-JP" altLang="en-US" sz="800"/>
              <a:t>離婚裁判が円滑に進まない</a:t>
            </a:r>
          </a:p>
          <a:p>
            <a:r>
              <a:rPr kumimoji="1" lang="ja-JP" altLang="en-US" sz="800"/>
              <a:t>いつまで続くのか</a:t>
            </a:r>
          </a:p>
          <a:p>
            <a:r>
              <a:rPr kumimoji="1" lang="ja-JP" altLang="en-US" sz="800"/>
              <a:t>調停が実施できない</a:t>
            </a:r>
          </a:p>
          <a:p>
            <a:r>
              <a:rPr kumimoji="1" lang="ja-JP" altLang="en-US" sz="800"/>
              <a:t>国外移送されている。</a:t>
            </a:r>
            <a:endParaRPr kumimoji="1" lang="en-US" altLang="ja-JP" sz="800" dirty="0"/>
          </a:p>
          <a:p>
            <a:r>
              <a:rPr kumimoji="1" lang="ja-JP" altLang="en-US" sz="800"/>
              <a:t>離婚裁判への移行が先送りになり、高額な婚費を払い続けるしかない状態。</a:t>
            </a:r>
          </a:p>
        </p:txBody>
      </p:sp>
      <p:sp>
        <p:nvSpPr>
          <p:cNvPr id="18" name="正方形/長方形 17">
            <a:extLst>
              <a:ext uri="{FF2B5EF4-FFF2-40B4-BE49-F238E27FC236}">
                <a16:creationId xmlns:a16="http://schemas.microsoft.com/office/drawing/2014/main" id="{6C68E3EA-09EF-7743-859E-79B681BA9D53}"/>
              </a:ext>
            </a:extLst>
          </p:cNvPr>
          <p:cNvSpPr/>
          <p:nvPr/>
        </p:nvSpPr>
        <p:spPr>
          <a:xfrm>
            <a:off x="290592" y="6733945"/>
            <a:ext cx="6276813" cy="96982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2B7DE28-548D-014E-B7D9-9D9647B6860D}"/>
              </a:ext>
            </a:extLst>
          </p:cNvPr>
          <p:cNvSpPr txBox="1"/>
          <p:nvPr/>
        </p:nvSpPr>
        <p:spPr>
          <a:xfrm>
            <a:off x="340963" y="6780441"/>
            <a:ext cx="6148328" cy="646331"/>
          </a:xfrm>
          <a:prstGeom prst="rect">
            <a:avLst/>
          </a:prstGeom>
          <a:noFill/>
        </p:spPr>
        <p:txBody>
          <a:bodyPr wrap="square" rtlCol="0">
            <a:spAutoFit/>
          </a:bodyPr>
          <a:lstStyle/>
          <a:p>
            <a:r>
              <a:rPr kumimoji="1" lang="ja-JP" altLang="en-US" sz="900"/>
              <a:t>コロナによる家裁審理中止により影響を受けた方の、</a:t>
            </a:r>
            <a:r>
              <a:rPr kumimoji="1" lang="en-US" altLang="ja-JP" sz="900" dirty="0"/>
              <a:t>86</a:t>
            </a:r>
            <a:r>
              <a:rPr kumimoji="1" lang="ja-JP" altLang="en-US" sz="900"/>
              <a:t>％の方が「面会交流が実施されない（＝子どもに会うことが出来ない）」状態にある。更に、半数以上の</a:t>
            </a:r>
            <a:r>
              <a:rPr kumimoji="1" lang="en-US" altLang="ja-JP" sz="900" dirty="0"/>
              <a:t>58</a:t>
            </a:r>
            <a:r>
              <a:rPr kumimoji="1" lang="ja-JP" altLang="en-US" sz="900"/>
              <a:t>％の方が「子供の安否が確認出来ない／生死の確認がとれない」状況になってしまっている。</a:t>
            </a:r>
            <a:endParaRPr kumimoji="1" lang="en-US" altLang="ja-JP" sz="900" dirty="0"/>
          </a:p>
          <a:p>
            <a:r>
              <a:rPr kumimoji="1" lang="ja-JP" altLang="en-US" sz="900"/>
              <a:t>その他の回答をみても、今後いつまで家裁審理中止が続くのか不安があることが分かる。</a:t>
            </a:r>
            <a:endParaRPr kumimoji="1" lang="en-US" altLang="ja-JP" sz="900" dirty="0"/>
          </a:p>
        </p:txBody>
      </p:sp>
      <p:sp>
        <p:nvSpPr>
          <p:cNvPr id="22" name="スライド番号プレースホルダー 21">
            <a:extLst>
              <a:ext uri="{FF2B5EF4-FFF2-40B4-BE49-F238E27FC236}">
                <a16:creationId xmlns:a16="http://schemas.microsoft.com/office/drawing/2014/main" id="{DA8E776B-0EF4-A841-86AE-D5120EDDBBC2}"/>
              </a:ext>
            </a:extLst>
          </p:cNvPr>
          <p:cNvSpPr>
            <a:spLocks noGrp="1"/>
          </p:cNvSpPr>
          <p:nvPr>
            <p:ph type="sldNum" sz="quarter" idx="12"/>
          </p:nvPr>
        </p:nvSpPr>
        <p:spPr/>
        <p:txBody>
          <a:bodyPr/>
          <a:lstStyle/>
          <a:p>
            <a:fld id="{99F3D292-782F-214D-B9C6-EBD7A74CEA18}" type="slidenum">
              <a:rPr kumimoji="1" lang="ja-JP" altLang="en-US" smtClean="0"/>
              <a:t>3</a:t>
            </a:fld>
            <a:endParaRPr kumimoji="1" lang="ja-JP" altLang="en-US"/>
          </a:p>
        </p:txBody>
      </p:sp>
      <p:sp>
        <p:nvSpPr>
          <p:cNvPr id="3" name="正方形/長方形 2">
            <a:extLst>
              <a:ext uri="{FF2B5EF4-FFF2-40B4-BE49-F238E27FC236}">
                <a16:creationId xmlns:a16="http://schemas.microsoft.com/office/drawing/2014/main" id="{6F086BF8-5A5F-6F45-940E-076C51D794F7}"/>
              </a:ext>
            </a:extLst>
          </p:cNvPr>
          <p:cNvSpPr/>
          <p:nvPr/>
        </p:nvSpPr>
        <p:spPr>
          <a:xfrm>
            <a:off x="349032" y="431705"/>
            <a:ext cx="6059920" cy="400110"/>
          </a:xfrm>
          <a:prstGeom prst="rect">
            <a:avLst/>
          </a:prstGeom>
        </p:spPr>
        <p:txBody>
          <a:bodyPr wrap="square">
            <a:spAutoFit/>
          </a:bodyPr>
          <a:lstStyle/>
          <a:p>
            <a:pPr algn="just"/>
            <a:r>
              <a:rPr lang="ja-JP" altLang="en-US" sz="1000"/>
              <a:t>２で「期日取り消しになり、次回期日は決まっていない」「期日延期となり、次回期日は未決定である」となった方にお伺いします。</a:t>
            </a:r>
          </a:p>
        </p:txBody>
      </p:sp>
      <p:pic>
        <p:nvPicPr>
          <p:cNvPr id="4" name="図 3">
            <a:extLst>
              <a:ext uri="{FF2B5EF4-FFF2-40B4-BE49-F238E27FC236}">
                <a16:creationId xmlns:a16="http://schemas.microsoft.com/office/drawing/2014/main" id="{2799BE5E-83C0-B640-A0ED-749C15BB1662}"/>
              </a:ext>
            </a:extLst>
          </p:cNvPr>
          <p:cNvPicPr>
            <a:picLocks noChangeAspect="1"/>
          </p:cNvPicPr>
          <p:nvPr/>
        </p:nvPicPr>
        <p:blipFill>
          <a:blip r:embed="rId2"/>
          <a:stretch>
            <a:fillRect/>
          </a:stretch>
        </p:blipFill>
        <p:spPr>
          <a:xfrm>
            <a:off x="523567" y="1482497"/>
            <a:ext cx="5810865" cy="1134809"/>
          </a:xfrm>
          <a:prstGeom prst="rect">
            <a:avLst/>
          </a:prstGeom>
        </p:spPr>
      </p:pic>
      <p:pic>
        <p:nvPicPr>
          <p:cNvPr id="6" name="図 5">
            <a:extLst>
              <a:ext uri="{FF2B5EF4-FFF2-40B4-BE49-F238E27FC236}">
                <a16:creationId xmlns:a16="http://schemas.microsoft.com/office/drawing/2014/main" id="{FF9866AA-93C7-5E4D-8458-1571B9D56539}"/>
              </a:ext>
            </a:extLst>
          </p:cNvPr>
          <p:cNvPicPr>
            <a:picLocks noChangeAspect="1"/>
          </p:cNvPicPr>
          <p:nvPr/>
        </p:nvPicPr>
        <p:blipFill>
          <a:blip r:embed="rId3"/>
          <a:stretch>
            <a:fillRect/>
          </a:stretch>
        </p:blipFill>
        <p:spPr>
          <a:xfrm>
            <a:off x="716172" y="3870934"/>
            <a:ext cx="5425656" cy="2407835"/>
          </a:xfrm>
          <a:prstGeom prst="rect">
            <a:avLst/>
          </a:prstGeom>
        </p:spPr>
      </p:pic>
      <p:sp>
        <p:nvSpPr>
          <p:cNvPr id="7" name="正方形/長方形 6">
            <a:extLst>
              <a:ext uri="{FF2B5EF4-FFF2-40B4-BE49-F238E27FC236}">
                <a16:creationId xmlns:a16="http://schemas.microsoft.com/office/drawing/2014/main" id="{53B41FAF-9B50-194B-95BF-1AFDB12963AB}"/>
              </a:ext>
            </a:extLst>
          </p:cNvPr>
          <p:cNvSpPr/>
          <p:nvPr/>
        </p:nvSpPr>
        <p:spPr>
          <a:xfrm>
            <a:off x="5416961" y="75712"/>
            <a:ext cx="1353312" cy="2308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800" dirty="0"/>
              <a:t>5</a:t>
            </a:r>
            <a:r>
              <a:rPr kumimoji="1" lang="ja-JP" altLang="en-US" sz="800"/>
              <a:t>月</a:t>
            </a:r>
            <a:r>
              <a:rPr kumimoji="1" lang="en-US" altLang="ja-JP" sz="800" dirty="0"/>
              <a:t>1</a:t>
            </a:r>
            <a:r>
              <a:rPr kumimoji="1" lang="ja-JP" altLang="en-US" sz="800"/>
              <a:t>日</a:t>
            </a:r>
            <a:r>
              <a:rPr kumimoji="1" lang="en-US" altLang="ja-JP" sz="800" dirty="0"/>
              <a:t>Version</a:t>
            </a:r>
            <a:endParaRPr kumimoji="1" lang="ja-JP" altLang="en-US" sz="800"/>
          </a:p>
          <a:p>
            <a:pPr algn="ctr"/>
            <a:r>
              <a:rPr kumimoji="1" lang="ja-JP" altLang="en-US" sz="800"/>
              <a:t>にて差し替え</a:t>
            </a:r>
          </a:p>
        </p:txBody>
      </p:sp>
    </p:spTree>
    <p:extLst>
      <p:ext uri="{BB962C8B-B14F-4D97-AF65-F5344CB8AC3E}">
        <p14:creationId xmlns:p14="http://schemas.microsoft.com/office/powerpoint/2010/main" val="47641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43514276-82EB-3045-AAAA-E8CCEC53E778}"/>
              </a:ext>
            </a:extLst>
          </p:cNvPr>
          <p:cNvSpPr/>
          <p:nvPr/>
        </p:nvSpPr>
        <p:spPr>
          <a:xfrm>
            <a:off x="340962" y="505450"/>
            <a:ext cx="6276813" cy="246221"/>
          </a:xfrm>
          <a:prstGeom prst="rect">
            <a:avLst/>
          </a:prstGeom>
        </p:spPr>
        <p:txBody>
          <a:bodyPr wrap="square">
            <a:spAutoFit/>
          </a:bodyPr>
          <a:lstStyle/>
          <a:p>
            <a:r>
              <a:rPr kumimoji="1" lang="ja-JP" altLang="en-US" sz="1000"/>
              <a:t>３−２本状況が継続した場合に、どの程度の期間我慢できますか？（単一回答）</a:t>
            </a:r>
            <a:endParaRPr kumimoji="1" lang="en-US" altLang="ja-JP" sz="1000" dirty="0"/>
          </a:p>
        </p:txBody>
      </p:sp>
      <p:cxnSp>
        <p:nvCxnSpPr>
          <p:cNvPr id="11" name="直線コネクタ 10">
            <a:extLst>
              <a:ext uri="{FF2B5EF4-FFF2-40B4-BE49-F238E27FC236}">
                <a16:creationId xmlns:a16="http://schemas.microsoft.com/office/drawing/2014/main" id="{8A45D630-B04A-F049-BDFC-700E5FC2BA16}"/>
              </a:ext>
            </a:extLst>
          </p:cNvPr>
          <p:cNvCxnSpPr/>
          <p:nvPr/>
        </p:nvCxnSpPr>
        <p:spPr>
          <a:xfrm>
            <a:off x="290592" y="379834"/>
            <a:ext cx="62768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63E0D786-4E5D-6641-A615-458400E74546}"/>
              </a:ext>
            </a:extLst>
          </p:cNvPr>
          <p:cNvSpPr/>
          <p:nvPr/>
        </p:nvSpPr>
        <p:spPr>
          <a:xfrm>
            <a:off x="5977424" y="485765"/>
            <a:ext cx="431528" cy="230832"/>
          </a:xfrm>
          <a:prstGeom prst="rect">
            <a:avLst/>
          </a:prstGeom>
        </p:spPr>
        <p:txBody>
          <a:bodyPr wrap="none">
            <a:spAutoFit/>
          </a:bodyPr>
          <a:lstStyle/>
          <a:p>
            <a:r>
              <a:rPr kumimoji="1" lang="en-US" altLang="ja-JP" sz="900" dirty="0"/>
              <a:t>N=65</a:t>
            </a:r>
            <a:endParaRPr lang="ja-JP" altLang="en-US" sz="900"/>
          </a:p>
        </p:txBody>
      </p:sp>
      <p:sp>
        <p:nvSpPr>
          <p:cNvPr id="17" name="正方形/長方形 16">
            <a:extLst>
              <a:ext uri="{FF2B5EF4-FFF2-40B4-BE49-F238E27FC236}">
                <a16:creationId xmlns:a16="http://schemas.microsoft.com/office/drawing/2014/main" id="{2B78CFEC-1443-8E49-9B9A-25ADFE4F0643}"/>
              </a:ext>
            </a:extLst>
          </p:cNvPr>
          <p:cNvSpPr/>
          <p:nvPr/>
        </p:nvSpPr>
        <p:spPr>
          <a:xfrm>
            <a:off x="429452" y="2100948"/>
            <a:ext cx="6276813" cy="461665"/>
          </a:xfrm>
          <a:prstGeom prst="rect">
            <a:avLst/>
          </a:prstGeom>
        </p:spPr>
        <p:txBody>
          <a:bodyPr wrap="square">
            <a:spAutoFit/>
          </a:bodyPr>
          <a:lstStyle/>
          <a:p>
            <a:r>
              <a:rPr kumimoji="1" lang="ja-JP" altLang="en-US" sz="800"/>
              <a:t>○その他○</a:t>
            </a:r>
            <a:endParaRPr kumimoji="1" lang="en-US" altLang="ja-JP" sz="800" dirty="0"/>
          </a:p>
          <a:p>
            <a:r>
              <a:rPr kumimoji="1" lang="ja-JP" altLang="en-US" sz="800"/>
              <a:t>ある程度の目処がほしい</a:t>
            </a:r>
          </a:p>
          <a:p>
            <a:r>
              <a:rPr kumimoji="1" lang="ja-JP" altLang="en-US" sz="800"/>
              <a:t>面会交流が先延ばしになればなるほど、子供の片親疎外症候群が酷くなり面会が困難になる。</a:t>
            </a:r>
          </a:p>
        </p:txBody>
      </p:sp>
      <p:sp>
        <p:nvSpPr>
          <p:cNvPr id="18" name="正方形/長方形 17">
            <a:extLst>
              <a:ext uri="{FF2B5EF4-FFF2-40B4-BE49-F238E27FC236}">
                <a16:creationId xmlns:a16="http://schemas.microsoft.com/office/drawing/2014/main" id="{6C68E3EA-09EF-7743-859E-79B681BA9D53}"/>
              </a:ext>
            </a:extLst>
          </p:cNvPr>
          <p:cNvSpPr/>
          <p:nvPr/>
        </p:nvSpPr>
        <p:spPr>
          <a:xfrm>
            <a:off x="290592" y="5693633"/>
            <a:ext cx="6276813" cy="96982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2B7DE28-548D-014E-B7D9-9D9647B6860D}"/>
              </a:ext>
            </a:extLst>
          </p:cNvPr>
          <p:cNvSpPr txBox="1"/>
          <p:nvPr/>
        </p:nvSpPr>
        <p:spPr>
          <a:xfrm>
            <a:off x="340963" y="5740129"/>
            <a:ext cx="6148328" cy="784830"/>
          </a:xfrm>
          <a:prstGeom prst="rect">
            <a:avLst/>
          </a:prstGeom>
          <a:noFill/>
        </p:spPr>
        <p:txBody>
          <a:bodyPr wrap="square" rtlCol="0">
            <a:spAutoFit/>
          </a:bodyPr>
          <a:lstStyle/>
          <a:p>
            <a:r>
              <a:rPr kumimoji="1" lang="ja-JP" altLang="en-US" sz="900"/>
              <a:t>コロナによる家裁審理中止により、我慢できる期間は 「</a:t>
            </a:r>
            <a:r>
              <a:rPr kumimoji="1" lang="en-US" altLang="ja-JP" sz="900" dirty="0"/>
              <a:t>1</a:t>
            </a:r>
            <a:r>
              <a:rPr kumimoji="1" lang="ja-JP" altLang="en-US" sz="900"/>
              <a:t>ヶ月間なら我慢してもいい」、「今すぐ審理再開をしてもらわないと困る」を合わせると</a:t>
            </a:r>
            <a:r>
              <a:rPr kumimoji="1" lang="en-US" altLang="ja-JP" sz="900" dirty="0"/>
              <a:t>83</a:t>
            </a:r>
            <a:r>
              <a:rPr kumimoji="1" lang="ja-JP" altLang="en-US" sz="900"/>
              <a:t>％を占め、大半が緊急性の高い審理であることが分かる。</a:t>
            </a:r>
            <a:endParaRPr kumimoji="1" lang="en-US" altLang="ja-JP" sz="900" dirty="0"/>
          </a:p>
          <a:p>
            <a:endParaRPr kumimoji="1" lang="ja-JP" altLang="en-US" sz="900"/>
          </a:p>
          <a:p>
            <a:r>
              <a:rPr kumimoji="1" lang="ja-JP" altLang="en-US" sz="900"/>
              <a:t>その一方で、「逆にできる限り長引いて欲しい」といった回答をされた方は、離婚が成立したら親子断絶が想定されることが理由として挙げられている。</a:t>
            </a:r>
            <a:endParaRPr kumimoji="1" lang="en-US" altLang="ja-JP" sz="900" dirty="0"/>
          </a:p>
        </p:txBody>
      </p:sp>
      <p:sp>
        <p:nvSpPr>
          <p:cNvPr id="22" name="スライド番号プレースホルダー 21">
            <a:extLst>
              <a:ext uri="{FF2B5EF4-FFF2-40B4-BE49-F238E27FC236}">
                <a16:creationId xmlns:a16="http://schemas.microsoft.com/office/drawing/2014/main" id="{DA8E776B-0EF4-A841-86AE-D5120EDDBBC2}"/>
              </a:ext>
            </a:extLst>
          </p:cNvPr>
          <p:cNvSpPr>
            <a:spLocks noGrp="1"/>
          </p:cNvSpPr>
          <p:nvPr>
            <p:ph type="sldNum" sz="quarter" idx="12"/>
          </p:nvPr>
        </p:nvSpPr>
        <p:spPr/>
        <p:txBody>
          <a:bodyPr/>
          <a:lstStyle/>
          <a:p>
            <a:fld id="{99F3D292-782F-214D-B9C6-EBD7A74CEA18}" type="slidenum">
              <a:rPr kumimoji="1" lang="ja-JP" altLang="en-US" smtClean="0"/>
              <a:t>4</a:t>
            </a:fld>
            <a:endParaRPr kumimoji="1" lang="ja-JP" altLang="en-US"/>
          </a:p>
        </p:txBody>
      </p:sp>
      <p:pic>
        <p:nvPicPr>
          <p:cNvPr id="2" name="図 1">
            <a:extLst>
              <a:ext uri="{FF2B5EF4-FFF2-40B4-BE49-F238E27FC236}">
                <a16:creationId xmlns:a16="http://schemas.microsoft.com/office/drawing/2014/main" id="{F92B8183-7D50-F34E-A6CE-4C800F190FB9}"/>
              </a:ext>
            </a:extLst>
          </p:cNvPr>
          <p:cNvPicPr>
            <a:picLocks noChangeAspect="1"/>
          </p:cNvPicPr>
          <p:nvPr/>
        </p:nvPicPr>
        <p:blipFill>
          <a:blip r:embed="rId2"/>
          <a:stretch>
            <a:fillRect/>
          </a:stretch>
        </p:blipFill>
        <p:spPr>
          <a:xfrm>
            <a:off x="523567" y="774932"/>
            <a:ext cx="5810865" cy="1295775"/>
          </a:xfrm>
          <a:prstGeom prst="rect">
            <a:avLst/>
          </a:prstGeom>
        </p:spPr>
      </p:pic>
      <p:pic>
        <p:nvPicPr>
          <p:cNvPr id="6" name="図 5">
            <a:extLst>
              <a:ext uri="{FF2B5EF4-FFF2-40B4-BE49-F238E27FC236}">
                <a16:creationId xmlns:a16="http://schemas.microsoft.com/office/drawing/2014/main" id="{8F56238D-A247-CD47-80BF-9D2C29271DEE}"/>
              </a:ext>
            </a:extLst>
          </p:cNvPr>
          <p:cNvPicPr>
            <a:picLocks noChangeAspect="1"/>
          </p:cNvPicPr>
          <p:nvPr/>
        </p:nvPicPr>
        <p:blipFill>
          <a:blip r:embed="rId3"/>
          <a:stretch>
            <a:fillRect/>
          </a:stretch>
        </p:blipFill>
        <p:spPr>
          <a:xfrm>
            <a:off x="716172" y="2837660"/>
            <a:ext cx="5397910" cy="2580925"/>
          </a:xfrm>
          <a:prstGeom prst="rect">
            <a:avLst/>
          </a:prstGeom>
        </p:spPr>
      </p:pic>
      <p:sp>
        <p:nvSpPr>
          <p:cNvPr id="16" name="正方形/長方形 15">
            <a:extLst>
              <a:ext uri="{FF2B5EF4-FFF2-40B4-BE49-F238E27FC236}">
                <a16:creationId xmlns:a16="http://schemas.microsoft.com/office/drawing/2014/main" id="{6A0DB2A7-3D5F-CD45-A575-50B93591E9F9}"/>
              </a:ext>
            </a:extLst>
          </p:cNvPr>
          <p:cNvSpPr/>
          <p:nvPr/>
        </p:nvSpPr>
        <p:spPr>
          <a:xfrm>
            <a:off x="5416961" y="75712"/>
            <a:ext cx="1353312" cy="2308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800" dirty="0"/>
              <a:t>5</a:t>
            </a:r>
            <a:r>
              <a:rPr kumimoji="1" lang="ja-JP" altLang="en-US" sz="800"/>
              <a:t>月</a:t>
            </a:r>
            <a:r>
              <a:rPr kumimoji="1" lang="en-US" altLang="ja-JP" sz="800" dirty="0"/>
              <a:t>1</a:t>
            </a:r>
            <a:r>
              <a:rPr kumimoji="1" lang="ja-JP" altLang="en-US" sz="800"/>
              <a:t>日</a:t>
            </a:r>
            <a:r>
              <a:rPr kumimoji="1" lang="en-US" altLang="ja-JP" sz="800" dirty="0"/>
              <a:t>Version</a:t>
            </a:r>
            <a:endParaRPr kumimoji="1" lang="ja-JP" altLang="en-US" sz="800"/>
          </a:p>
          <a:p>
            <a:pPr algn="ctr"/>
            <a:r>
              <a:rPr kumimoji="1" lang="ja-JP" altLang="en-US" sz="800"/>
              <a:t>にて差し替え</a:t>
            </a:r>
          </a:p>
        </p:txBody>
      </p:sp>
    </p:spTree>
    <p:extLst>
      <p:ext uri="{BB962C8B-B14F-4D97-AF65-F5344CB8AC3E}">
        <p14:creationId xmlns:p14="http://schemas.microsoft.com/office/powerpoint/2010/main" val="388896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43514276-82EB-3045-AAAA-E8CCEC53E778}"/>
              </a:ext>
            </a:extLst>
          </p:cNvPr>
          <p:cNvSpPr/>
          <p:nvPr/>
        </p:nvSpPr>
        <p:spPr>
          <a:xfrm>
            <a:off x="340962" y="927730"/>
            <a:ext cx="6276813" cy="246221"/>
          </a:xfrm>
          <a:prstGeom prst="rect">
            <a:avLst/>
          </a:prstGeom>
        </p:spPr>
        <p:txBody>
          <a:bodyPr wrap="square">
            <a:spAutoFit/>
          </a:bodyPr>
          <a:lstStyle/>
          <a:p>
            <a:r>
              <a:rPr kumimoji="1" lang="ja-JP" altLang="en-US" sz="1000"/>
              <a:t>４−１電話会議を想定した場合、電話はご自宅にありますか？ （単一回答）</a:t>
            </a:r>
            <a:endParaRPr kumimoji="1" lang="en-US" altLang="ja-JP" sz="1000" dirty="0"/>
          </a:p>
        </p:txBody>
      </p:sp>
      <p:cxnSp>
        <p:nvCxnSpPr>
          <p:cNvPr id="11" name="直線コネクタ 10">
            <a:extLst>
              <a:ext uri="{FF2B5EF4-FFF2-40B4-BE49-F238E27FC236}">
                <a16:creationId xmlns:a16="http://schemas.microsoft.com/office/drawing/2014/main" id="{8A45D630-B04A-F049-BDFC-700E5FC2BA16}"/>
              </a:ext>
            </a:extLst>
          </p:cNvPr>
          <p:cNvCxnSpPr/>
          <p:nvPr/>
        </p:nvCxnSpPr>
        <p:spPr>
          <a:xfrm>
            <a:off x="290592" y="379834"/>
            <a:ext cx="62768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63E0D786-4E5D-6641-A615-458400E74546}"/>
              </a:ext>
            </a:extLst>
          </p:cNvPr>
          <p:cNvSpPr/>
          <p:nvPr/>
        </p:nvSpPr>
        <p:spPr>
          <a:xfrm>
            <a:off x="5977424" y="927709"/>
            <a:ext cx="431528" cy="230832"/>
          </a:xfrm>
          <a:prstGeom prst="rect">
            <a:avLst/>
          </a:prstGeom>
        </p:spPr>
        <p:txBody>
          <a:bodyPr wrap="none">
            <a:spAutoFit/>
          </a:bodyPr>
          <a:lstStyle/>
          <a:p>
            <a:r>
              <a:rPr kumimoji="1" lang="en-US" altLang="ja-JP" sz="900" dirty="0"/>
              <a:t>N=94</a:t>
            </a:r>
            <a:endParaRPr lang="ja-JP" altLang="en-US" sz="900"/>
          </a:p>
        </p:txBody>
      </p:sp>
      <p:sp>
        <p:nvSpPr>
          <p:cNvPr id="18" name="正方形/長方形 17">
            <a:extLst>
              <a:ext uri="{FF2B5EF4-FFF2-40B4-BE49-F238E27FC236}">
                <a16:creationId xmlns:a16="http://schemas.microsoft.com/office/drawing/2014/main" id="{6C68E3EA-09EF-7743-859E-79B681BA9D53}"/>
              </a:ext>
            </a:extLst>
          </p:cNvPr>
          <p:cNvSpPr/>
          <p:nvPr/>
        </p:nvSpPr>
        <p:spPr>
          <a:xfrm>
            <a:off x="290592" y="4632534"/>
            <a:ext cx="6276813" cy="44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2B7DE28-548D-014E-B7D9-9D9647B6860D}"/>
              </a:ext>
            </a:extLst>
          </p:cNvPr>
          <p:cNvSpPr txBox="1"/>
          <p:nvPr/>
        </p:nvSpPr>
        <p:spPr>
          <a:xfrm>
            <a:off x="340963" y="4677890"/>
            <a:ext cx="6148328" cy="369332"/>
          </a:xfrm>
          <a:prstGeom prst="rect">
            <a:avLst/>
          </a:prstGeom>
          <a:noFill/>
        </p:spPr>
        <p:txBody>
          <a:bodyPr wrap="square" rtlCol="0">
            <a:spAutoFit/>
          </a:bodyPr>
          <a:lstStyle/>
          <a:p>
            <a:r>
              <a:rPr kumimoji="1" lang="ja-JP" altLang="en-US" sz="900"/>
              <a:t>設問の意図は、自宅でスマホ、自宅電話区別なく、電話会議ができる状態を聞く意図であったが、割合を考えると自宅電話があるかどうかの回答となってしまった模様。設問意図が正しく伝わらなかった。</a:t>
            </a:r>
            <a:endParaRPr kumimoji="1" lang="en-US" altLang="ja-JP" sz="900" dirty="0"/>
          </a:p>
        </p:txBody>
      </p:sp>
      <p:sp>
        <p:nvSpPr>
          <p:cNvPr id="22" name="スライド番号プレースホルダー 21">
            <a:extLst>
              <a:ext uri="{FF2B5EF4-FFF2-40B4-BE49-F238E27FC236}">
                <a16:creationId xmlns:a16="http://schemas.microsoft.com/office/drawing/2014/main" id="{DA8E776B-0EF4-A841-86AE-D5120EDDBBC2}"/>
              </a:ext>
            </a:extLst>
          </p:cNvPr>
          <p:cNvSpPr>
            <a:spLocks noGrp="1"/>
          </p:cNvSpPr>
          <p:nvPr>
            <p:ph type="sldNum" sz="quarter" idx="12"/>
          </p:nvPr>
        </p:nvSpPr>
        <p:spPr/>
        <p:txBody>
          <a:bodyPr/>
          <a:lstStyle/>
          <a:p>
            <a:fld id="{99F3D292-782F-214D-B9C6-EBD7A74CEA18}" type="slidenum">
              <a:rPr kumimoji="1" lang="ja-JP" altLang="en-US" smtClean="0"/>
              <a:t>5</a:t>
            </a:fld>
            <a:endParaRPr kumimoji="1" lang="ja-JP" altLang="en-US"/>
          </a:p>
        </p:txBody>
      </p:sp>
      <p:sp>
        <p:nvSpPr>
          <p:cNvPr id="12" name="正方形/長方形 11">
            <a:extLst>
              <a:ext uri="{FF2B5EF4-FFF2-40B4-BE49-F238E27FC236}">
                <a16:creationId xmlns:a16="http://schemas.microsoft.com/office/drawing/2014/main" id="{BF2F6A16-7C72-F244-A0E1-FD31D56B932B}"/>
              </a:ext>
            </a:extLst>
          </p:cNvPr>
          <p:cNvSpPr/>
          <p:nvPr/>
        </p:nvSpPr>
        <p:spPr>
          <a:xfrm>
            <a:off x="340962" y="515283"/>
            <a:ext cx="6276813" cy="400110"/>
          </a:xfrm>
          <a:prstGeom prst="rect">
            <a:avLst/>
          </a:prstGeom>
        </p:spPr>
        <p:txBody>
          <a:bodyPr wrap="square">
            <a:spAutoFit/>
          </a:bodyPr>
          <a:lstStyle/>
          <a:p>
            <a:r>
              <a:rPr kumimoji="1" lang="ja-JP" altLang="en-US" sz="1000"/>
              <a:t>家裁では電話会議による審理が行われているケースが既にありました。また、インターネット会議システムもコロナを機に急速に普及しています。そこで皆様の環境についてお伺いします。</a:t>
            </a:r>
          </a:p>
        </p:txBody>
      </p:sp>
      <p:pic>
        <p:nvPicPr>
          <p:cNvPr id="2" name="図 1">
            <a:extLst>
              <a:ext uri="{FF2B5EF4-FFF2-40B4-BE49-F238E27FC236}">
                <a16:creationId xmlns:a16="http://schemas.microsoft.com/office/drawing/2014/main" id="{98CA94B4-EBD2-7A40-80F8-C77048767191}"/>
              </a:ext>
            </a:extLst>
          </p:cNvPr>
          <p:cNvPicPr>
            <a:picLocks noChangeAspect="1"/>
          </p:cNvPicPr>
          <p:nvPr/>
        </p:nvPicPr>
        <p:blipFill>
          <a:blip r:embed="rId2"/>
          <a:stretch>
            <a:fillRect/>
          </a:stretch>
        </p:blipFill>
        <p:spPr>
          <a:xfrm>
            <a:off x="523567" y="1301439"/>
            <a:ext cx="5810865" cy="490946"/>
          </a:xfrm>
          <a:prstGeom prst="rect">
            <a:avLst/>
          </a:prstGeom>
        </p:spPr>
      </p:pic>
      <p:pic>
        <p:nvPicPr>
          <p:cNvPr id="5" name="図 4">
            <a:extLst>
              <a:ext uri="{FF2B5EF4-FFF2-40B4-BE49-F238E27FC236}">
                <a16:creationId xmlns:a16="http://schemas.microsoft.com/office/drawing/2014/main" id="{AB3D7F10-7A03-9940-8C22-E0983D8B9CAC}"/>
              </a:ext>
            </a:extLst>
          </p:cNvPr>
          <p:cNvPicPr>
            <a:picLocks noChangeAspect="1"/>
          </p:cNvPicPr>
          <p:nvPr/>
        </p:nvPicPr>
        <p:blipFill>
          <a:blip r:embed="rId3"/>
          <a:stretch>
            <a:fillRect/>
          </a:stretch>
        </p:blipFill>
        <p:spPr>
          <a:xfrm>
            <a:off x="716172" y="1919873"/>
            <a:ext cx="5397910" cy="2548775"/>
          </a:xfrm>
          <a:prstGeom prst="rect">
            <a:avLst/>
          </a:prstGeom>
        </p:spPr>
      </p:pic>
      <p:sp>
        <p:nvSpPr>
          <p:cNvPr id="14" name="正方形/長方形 13">
            <a:extLst>
              <a:ext uri="{FF2B5EF4-FFF2-40B4-BE49-F238E27FC236}">
                <a16:creationId xmlns:a16="http://schemas.microsoft.com/office/drawing/2014/main" id="{B486CC36-0607-F541-B37B-7625417A6129}"/>
              </a:ext>
            </a:extLst>
          </p:cNvPr>
          <p:cNvSpPr/>
          <p:nvPr/>
        </p:nvSpPr>
        <p:spPr>
          <a:xfrm>
            <a:off x="340963" y="5244091"/>
            <a:ext cx="5636462" cy="400110"/>
          </a:xfrm>
          <a:prstGeom prst="rect">
            <a:avLst/>
          </a:prstGeom>
        </p:spPr>
        <p:txBody>
          <a:bodyPr wrap="square">
            <a:spAutoFit/>
          </a:bodyPr>
          <a:lstStyle/>
          <a:p>
            <a:r>
              <a:rPr kumimoji="1" lang="ja-JP" altLang="en-US" sz="1000"/>
              <a:t>４−２インターネット会議システムを使う</a:t>
            </a:r>
            <a:r>
              <a:rPr kumimoji="1" lang="en" altLang="ja-JP" sz="1000" dirty="0"/>
              <a:t>PC</a:t>
            </a:r>
            <a:r>
              <a:rPr kumimoji="1" lang="ja-JP" altLang="en" sz="1000"/>
              <a:t>・</a:t>
            </a:r>
            <a:r>
              <a:rPr kumimoji="1" lang="ja-JP" altLang="en-US" sz="1000"/>
              <a:t>スマホ、インターネット環境は、ご自宅にありますか？（単一回答）</a:t>
            </a:r>
            <a:endParaRPr kumimoji="1" lang="en-US" altLang="ja-JP" sz="1000" dirty="0"/>
          </a:p>
        </p:txBody>
      </p:sp>
      <p:sp>
        <p:nvSpPr>
          <p:cNvPr id="16" name="正方形/長方形 15">
            <a:extLst>
              <a:ext uri="{FF2B5EF4-FFF2-40B4-BE49-F238E27FC236}">
                <a16:creationId xmlns:a16="http://schemas.microsoft.com/office/drawing/2014/main" id="{3ACAF6E6-6158-2447-B7B2-5E15F4C9FB81}"/>
              </a:ext>
            </a:extLst>
          </p:cNvPr>
          <p:cNvSpPr/>
          <p:nvPr/>
        </p:nvSpPr>
        <p:spPr>
          <a:xfrm>
            <a:off x="5977424" y="5234241"/>
            <a:ext cx="431528" cy="230832"/>
          </a:xfrm>
          <a:prstGeom prst="rect">
            <a:avLst/>
          </a:prstGeom>
        </p:spPr>
        <p:txBody>
          <a:bodyPr wrap="none">
            <a:spAutoFit/>
          </a:bodyPr>
          <a:lstStyle/>
          <a:p>
            <a:r>
              <a:rPr kumimoji="1" lang="en-US" altLang="ja-JP" sz="900" dirty="0"/>
              <a:t>N=94</a:t>
            </a:r>
            <a:endParaRPr lang="ja-JP" altLang="en-US" sz="900"/>
          </a:p>
        </p:txBody>
      </p:sp>
      <p:pic>
        <p:nvPicPr>
          <p:cNvPr id="6" name="図 5">
            <a:extLst>
              <a:ext uri="{FF2B5EF4-FFF2-40B4-BE49-F238E27FC236}">
                <a16:creationId xmlns:a16="http://schemas.microsoft.com/office/drawing/2014/main" id="{97FAD16A-4E44-3D48-989F-38B177D15672}"/>
              </a:ext>
            </a:extLst>
          </p:cNvPr>
          <p:cNvPicPr>
            <a:picLocks noChangeAspect="1"/>
          </p:cNvPicPr>
          <p:nvPr/>
        </p:nvPicPr>
        <p:blipFill>
          <a:blip r:embed="rId4"/>
          <a:stretch>
            <a:fillRect/>
          </a:stretch>
        </p:blipFill>
        <p:spPr>
          <a:xfrm>
            <a:off x="523567" y="5720953"/>
            <a:ext cx="5810865" cy="490946"/>
          </a:xfrm>
          <a:prstGeom prst="rect">
            <a:avLst/>
          </a:prstGeom>
        </p:spPr>
      </p:pic>
      <p:pic>
        <p:nvPicPr>
          <p:cNvPr id="8" name="図 7">
            <a:extLst>
              <a:ext uri="{FF2B5EF4-FFF2-40B4-BE49-F238E27FC236}">
                <a16:creationId xmlns:a16="http://schemas.microsoft.com/office/drawing/2014/main" id="{F25B6B2F-CF09-794B-A1EB-1CFC5473638B}"/>
              </a:ext>
            </a:extLst>
          </p:cNvPr>
          <p:cNvPicPr>
            <a:picLocks noChangeAspect="1"/>
          </p:cNvPicPr>
          <p:nvPr/>
        </p:nvPicPr>
        <p:blipFill>
          <a:blip r:embed="rId5"/>
          <a:stretch>
            <a:fillRect/>
          </a:stretch>
        </p:blipFill>
        <p:spPr>
          <a:xfrm>
            <a:off x="716171" y="6288651"/>
            <a:ext cx="5397910" cy="2690599"/>
          </a:xfrm>
          <a:prstGeom prst="rect">
            <a:avLst/>
          </a:prstGeom>
        </p:spPr>
      </p:pic>
      <p:sp>
        <p:nvSpPr>
          <p:cNvPr id="23" name="正方形/長方形 22">
            <a:extLst>
              <a:ext uri="{FF2B5EF4-FFF2-40B4-BE49-F238E27FC236}">
                <a16:creationId xmlns:a16="http://schemas.microsoft.com/office/drawing/2014/main" id="{842DF499-FEC0-B840-B0FE-2F6EAD16A83A}"/>
              </a:ext>
            </a:extLst>
          </p:cNvPr>
          <p:cNvSpPr/>
          <p:nvPr/>
        </p:nvSpPr>
        <p:spPr>
          <a:xfrm>
            <a:off x="290592" y="9027554"/>
            <a:ext cx="6276813" cy="44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9EF0062-496B-C84B-927C-885663D48799}"/>
              </a:ext>
            </a:extLst>
          </p:cNvPr>
          <p:cNvSpPr txBox="1"/>
          <p:nvPr/>
        </p:nvSpPr>
        <p:spPr>
          <a:xfrm>
            <a:off x="340963" y="9072910"/>
            <a:ext cx="6148328" cy="369332"/>
          </a:xfrm>
          <a:prstGeom prst="rect">
            <a:avLst/>
          </a:prstGeom>
          <a:noFill/>
        </p:spPr>
        <p:txBody>
          <a:bodyPr wrap="square" rtlCol="0">
            <a:spAutoFit/>
          </a:bodyPr>
          <a:lstStyle/>
          <a:p>
            <a:r>
              <a:rPr kumimoji="1" lang="ja-JP" altLang="en-US" sz="900"/>
              <a:t>自宅でインターネット会議システムを使うための、</a:t>
            </a:r>
            <a:r>
              <a:rPr kumimoji="1" lang="en-US" altLang="ja-JP" sz="900" dirty="0"/>
              <a:t>PC</a:t>
            </a:r>
            <a:r>
              <a:rPr kumimoji="1" lang="ja-JP" altLang="en-US" sz="900"/>
              <a:t>・スマホ、インターネット環境を持つ方は１名を除き</a:t>
            </a:r>
            <a:r>
              <a:rPr kumimoji="1" lang="en-US" altLang="ja-JP" sz="900" dirty="0"/>
              <a:t>99</a:t>
            </a:r>
            <a:r>
              <a:rPr kumimoji="1" lang="ja-JP" altLang="en-US" sz="900"/>
              <a:t>％が保有。</a:t>
            </a:r>
            <a:endParaRPr kumimoji="1" lang="en-US" altLang="ja-JP" sz="900" dirty="0"/>
          </a:p>
        </p:txBody>
      </p:sp>
    </p:spTree>
    <p:extLst>
      <p:ext uri="{BB962C8B-B14F-4D97-AF65-F5344CB8AC3E}">
        <p14:creationId xmlns:p14="http://schemas.microsoft.com/office/powerpoint/2010/main" val="359624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43514276-82EB-3045-AAAA-E8CCEC53E778}"/>
              </a:ext>
            </a:extLst>
          </p:cNvPr>
          <p:cNvSpPr/>
          <p:nvPr/>
        </p:nvSpPr>
        <p:spPr>
          <a:xfrm>
            <a:off x="340962" y="512604"/>
            <a:ext cx="6276813" cy="246221"/>
          </a:xfrm>
          <a:prstGeom prst="rect">
            <a:avLst/>
          </a:prstGeom>
        </p:spPr>
        <p:txBody>
          <a:bodyPr wrap="square">
            <a:spAutoFit/>
          </a:bodyPr>
          <a:lstStyle/>
          <a:p>
            <a:r>
              <a:rPr kumimoji="1" lang="ja-JP" altLang="en-US" sz="1000"/>
              <a:t>４−３既に</a:t>
            </a:r>
            <a:r>
              <a:rPr kumimoji="1" lang="en" altLang="ja-JP" sz="1000" dirty="0"/>
              <a:t>ZOOM</a:t>
            </a:r>
            <a:r>
              <a:rPr kumimoji="1" lang="ja-JP" altLang="en-US" sz="1000"/>
              <a:t>などのインターネット会議システムを使ったことはありますか？ （単一回答）</a:t>
            </a:r>
            <a:endParaRPr kumimoji="1" lang="en-US" altLang="ja-JP" sz="1000" dirty="0"/>
          </a:p>
        </p:txBody>
      </p:sp>
      <p:cxnSp>
        <p:nvCxnSpPr>
          <p:cNvPr id="11" name="直線コネクタ 10">
            <a:extLst>
              <a:ext uri="{FF2B5EF4-FFF2-40B4-BE49-F238E27FC236}">
                <a16:creationId xmlns:a16="http://schemas.microsoft.com/office/drawing/2014/main" id="{8A45D630-B04A-F049-BDFC-700E5FC2BA16}"/>
              </a:ext>
            </a:extLst>
          </p:cNvPr>
          <p:cNvCxnSpPr/>
          <p:nvPr/>
        </p:nvCxnSpPr>
        <p:spPr>
          <a:xfrm>
            <a:off x="290592" y="379834"/>
            <a:ext cx="62768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63E0D786-4E5D-6641-A615-458400E74546}"/>
              </a:ext>
            </a:extLst>
          </p:cNvPr>
          <p:cNvSpPr/>
          <p:nvPr/>
        </p:nvSpPr>
        <p:spPr>
          <a:xfrm>
            <a:off x="5977424" y="512583"/>
            <a:ext cx="431528" cy="230832"/>
          </a:xfrm>
          <a:prstGeom prst="rect">
            <a:avLst/>
          </a:prstGeom>
        </p:spPr>
        <p:txBody>
          <a:bodyPr wrap="none">
            <a:spAutoFit/>
          </a:bodyPr>
          <a:lstStyle/>
          <a:p>
            <a:r>
              <a:rPr kumimoji="1" lang="en-US" altLang="ja-JP" sz="900" dirty="0"/>
              <a:t>N=94</a:t>
            </a:r>
            <a:endParaRPr lang="ja-JP" altLang="en-US" sz="900"/>
          </a:p>
        </p:txBody>
      </p:sp>
      <p:sp>
        <p:nvSpPr>
          <p:cNvPr id="18" name="正方形/長方形 17">
            <a:extLst>
              <a:ext uri="{FF2B5EF4-FFF2-40B4-BE49-F238E27FC236}">
                <a16:creationId xmlns:a16="http://schemas.microsoft.com/office/drawing/2014/main" id="{6C68E3EA-09EF-7743-859E-79B681BA9D53}"/>
              </a:ext>
            </a:extLst>
          </p:cNvPr>
          <p:cNvSpPr/>
          <p:nvPr/>
        </p:nvSpPr>
        <p:spPr>
          <a:xfrm>
            <a:off x="290592" y="4412330"/>
            <a:ext cx="6276813" cy="44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2B7DE28-548D-014E-B7D9-9D9647B6860D}"/>
              </a:ext>
            </a:extLst>
          </p:cNvPr>
          <p:cNvSpPr txBox="1"/>
          <p:nvPr/>
        </p:nvSpPr>
        <p:spPr>
          <a:xfrm>
            <a:off x="340963" y="4457686"/>
            <a:ext cx="6148328" cy="369332"/>
          </a:xfrm>
          <a:prstGeom prst="rect">
            <a:avLst/>
          </a:prstGeom>
          <a:noFill/>
        </p:spPr>
        <p:txBody>
          <a:bodyPr wrap="square" rtlCol="0">
            <a:spAutoFit/>
          </a:bodyPr>
          <a:lstStyle/>
          <a:p>
            <a:r>
              <a:rPr kumimoji="1" lang="ja-JP" altLang="en-US" sz="900"/>
              <a:t>６０％の方が既にインターネット会議システムを使ったことがあると回答。コロナによりテレワークが進んだことから、本割合は今後も上昇することが想定される。</a:t>
            </a:r>
            <a:endParaRPr kumimoji="1" lang="en-US" altLang="ja-JP" sz="900" dirty="0"/>
          </a:p>
        </p:txBody>
      </p:sp>
      <p:sp>
        <p:nvSpPr>
          <p:cNvPr id="22" name="スライド番号プレースホルダー 21">
            <a:extLst>
              <a:ext uri="{FF2B5EF4-FFF2-40B4-BE49-F238E27FC236}">
                <a16:creationId xmlns:a16="http://schemas.microsoft.com/office/drawing/2014/main" id="{DA8E776B-0EF4-A841-86AE-D5120EDDBBC2}"/>
              </a:ext>
            </a:extLst>
          </p:cNvPr>
          <p:cNvSpPr>
            <a:spLocks noGrp="1"/>
          </p:cNvSpPr>
          <p:nvPr>
            <p:ph type="sldNum" sz="quarter" idx="12"/>
          </p:nvPr>
        </p:nvSpPr>
        <p:spPr/>
        <p:txBody>
          <a:bodyPr/>
          <a:lstStyle/>
          <a:p>
            <a:fld id="{99F3D292-782F-214D-B9C6-EBD7A74CEA18}" type="slidenum">
              <a:rPr kumimoji="1" lang="ja-JP" altLang="en-US" smtClean="0"/>
              <a:t>6</a:t>
            </a:fld>
            <a:endParaRPr kumimoji="1" lang="ja-JP" altLang="en-US"/>
          </a:p>
        </p:txBody>
      </p:sp>
      <p:pic>
        <p:nvPicPr>
          <p:cNvPr id="3" name="図 2">
            <a:extLst>
              <a:ext uri="{FF2B5EF4-FFF2-40B4-BE49-F238E27FC236}">
                <a16:creationId xmlns:a16="http://schemas.microsoft.com/office/drawing/2014/main" id="{53EFAFAE-0470-B448-B6EF-0553B395B2D7}"/>
              </a:ext>
            </a:extLst>
          </p:cNvPr>
          <p:cNvPicPr>
            <a:picLocks noChangeAspect="1"/>
          </p:cNvPicPr>
          <p:nvPr/>
        </p:nvPicPr>
        <p:blipFill>
          <a:blip r:embed="rId2"/>
          <a:stretch>
            <a:fillRect/>
          </a:stretch>
        </p:blipFill>
        <p:spPr>
          <a:xfrm>
            <a:off x="523567" y="876163"/>
            <a:ext cx="5810865" cy="490946"/>
          </a:xfrm>
          <a:prstGeom prst="rect">
            <a:avLst/>
          </a:prstGeom>
        </p:spPr>
      </p:pic>
      <p:pic>
        <p:nvPicPr>
          <p:cNvPr id="4" name="図 3">
            <a:extLst>
              <a:ext uri="{FF2B5EF4-FFF2-40B4-BE49-F238E27FC236}">
                <a16:creationId xmlns:a16="http://schemas.microsoft.com/office/drawing/2014/main" id="{F1C626FA-D608-9245-B28F-79D6EC47E292}"/>
              </a:ext>
            </a:extLst>
          </p:cNvPr>
          <p:cNvPicPr>
            <a:picLocks noChangeAspect="1"/>
          </p:cNvPicPr>
          <p:nvPr/>
        </p:nvPicPr>
        <p:blipFill>
          <a:blip r:embed="rId3"/>
          <a:stretch>
            <a:fillRect/>
          </a:stretch>
        </p:blipFill>
        <p:spPr>
          <a:xfrm>
            <a:off x="716171" y="1466473"/>
            <a:ext cx="5409983" cy="2877650"/>
          </a:xfrm>
          <a:prstGeom prst="rect">
            <a:avLst/>
          </a:prstGeom>
        </p:spPr>
      </p:pic>
    </p:spTree>
    <p:extLst>
      <p:ext uri="{BB962C8B-B14F-4D97-AF65-F5344CB8AC3E}">
        <p14:creationId xmlns:p14="http://schemas.microsoft.com/office/powerpoint/2010/main" val="221252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43514276-82EB-3045-AAAA-E8CCEC53E778}"/>
              </a:ext>
            </a:extLst>
          </p:cNvPr>
          <p:cNvSpPr/>
          <p:nvPr/>
        </p:nvSpPr>
        <p:spPr>
          <a:xfrm>
            <a:off x="340962" y="512604"/>
            <a:ext cx="6276813" cy="246221"/>
          </a:xfrm>
          <a:prstGeom prst="rect">
            <a:avLst/>
          </a:prstGeom>
        </p:spPr>
        <p:txBody>
          <a:bodyPr wrap="square">
            <a:spAutoFit/>
          </a:bodyPr>
          <a:lstStyle/>
          <a:p>
            <a:r>
              <a:rPr kumimoji="1" lang="ja-JP" altLang="en-US" sz="1000"/>
              <a:t>５　最後に、今家裁期日中止によって困っていることや要望など、あなたの今の想いをお聞かせください。</a:t>
            </a:r>
            <a:endParaRPr kumimoji="1" lang="en-US" altLang="ja-JP" sz="1000" dirty="0"/>
          </a:p>
        </p:txBody>
      </p:sp>
      <p:cxnSp>
        <p:nvCxnSpPr>
          <p:cNvPr id="11" name="直線コネクタ 10">
            <a:extLst>
              <a:ext uri="{FF2B5EF4-FFF2-40B4-BE49-F238E27FC236}">
                <a16:creationId xmlns:a16="http://schemas.microsoft.com/office/drawing/2014/main" id="{8A45D630-B04A-F049-BDFC-700E5FC2BA16}"/>
              </a:ext>
            </a:extLst>
          </p:cNvPr>
          <p:cNvCxnSpPr/>
          <p:nvPr/>
        </p:nvCxnSpPr>
        <p:spPr>
          <a:xfrm>
            <a:off x="290592" y="379834"/>
            <a:ext cx="62768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スライド番号プレースホルダー 21">
            <a:extLst>
              <a:ext uri="{FF2B5EF4-FFF2-40B4-BE49-F238E27FC236}">
                <a16:creationId xmlns:a16="http://schemas.microsoft.com/office/drawing/2014/main" id="{DA8E776B-0EF4-A841-86AE-D5120EDDBBC2}"/>
              </a:ext>
            </a:extLst>
          </p:cNvPr>
          <p:cNvSpPr>
            <a:spLocks noGrp="1"/>
          </p:cNvSpPr>
          <p:nvPr>
            <p:ph type="sldNum" sz="quarter" idx="12"/>
          </p:nvPr>
        </p:nvSpPr>
        <p:spPr/>
        <p:txBody>
          <a:bodyPr/>
          <a:lstStyle/>
          <a:p>
            <a:fld id="{99F3D292-782F-214D-B9C6-EBD7A74CEA18}" type="slidenum">
              <a:rPr kumimoji="1" lang="ja-JP" altLang="en-US" smtClean="0"/>
              <a:t>7</a:t>
            </a:fld>
            <a:endParaRPr kumimoji="1" lang="ja-JP" altLang="en-US"/>
          </a:p>
        </p:txBody>
      </p:sp>
      <p:sp>
        <p:nvSpPr>
          <p:cNvPr id="16" name="正方形/長方形 15">
            <a:extLst>
              <a:ext uri="{FF2B5EF4-FFF2-40B4-BE49-F238E27FC236}">
                <a16:creationId xmlns:a16="http://schemas.microsoft.com/office/drawing/2014/main" id="{8CA558E9-C291-6144-A138-2D8135B7CB28}"/>
              </a:ext>
            </a:extLst>
          </p:cNvPr>
          <p:cNvSpPr/>
          <p:nvPr/>
        </p:nvSpPr>
        <p:spPr>
          <a:xfrm>
            <a:off x="5977424" y="913000"/>
            <a:ext cx="431528" cy="230832"/>
          </a:xfrm>
          <a:prstGeom prst="rect">
            <a:avLst/>
          </a:prstGeom>
        </p:spPr>
        <p:txBody>
          <a:bodyPr wrap="none">
            <a:spAutoFit/>
          </a:bodyPr>
          <a:lstStyle/>
          <a:p>
            <a:r>
              <a:rPr kumimoji="1" lang="en-US" altLang="ja-JP" sz="900" dirty="0"/>
              <a:t>N=94</a:t>
            </a:r>
            <a:endParaRPr lang="ja-JP" altLang="en-US" sz="900"/>
          </a:p>
        </p:txBody>
      </p:sp>
      <p:pic>
        <p:nvPicPr>
          <p:cNvPr id="2" name="図 1">
            <a:extLst>
              <a:ext uri="{FF2B5EF4-FFF2-40B4-BE49-F238E27FC236}">
                <a16:creationId xmlns:a16="http://schemas.microsoft.com/office/drawing/2014/main" id="{58EA9CF9-FBD2-F144-804C-4ED67666D70E}"/>
              </a:ext>
            </a:extLst>
          </p:cNvPr>
          <p:cNvPicPr>
            <a:picLocks noChangeAspect="1"/>
          </p:cNvPicPr>
          <p:nvPr/>
        </p:nvPicPr>
        <p:blipFill>
          <a:blip r:embed="rId2"/>
          <a:stretch>
            <a:fillRect/>
          </a:stretch>
        </p:blipFill>
        <p:spPr>
          <a:xfrm>
            <a:off x="408945" y="1143832"/>
            <a:ext cx="6113135" cy="8324269"/>
          </a:xfrm>
          <a:prstGeom prst="rect">
            <a:avLst/>
          </a:prstGeom>
        </p:spPr>
      </p:pic>
    </p:spTree>
    <p:extLst>
      <p:ext uri="{BB962C8B-B14F-4D97-AF65-F5344CB8AC3E}">
        <p14:creationId xmlns:p14="http://schemas.microsoft.com/office/powerpoint/2010/main" val="237265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a:extLst>
              <a:ext uri="{FF2B5EF4-FFF2-40B4-BE49-F238E27FC236}">
                <a16:creationId xmlns:a16="http://schemas.microsoft.com/office/drawing/2014/main" id="{8A45D630-B04A-F049-BDFC-700E5FC2BA16}"/>
              </a:ext>
            </a:extLst>
          </p:cNvPr>
          <p:cNvCxnSpPr/>
          <p:nvPr/>
        </p:nvCxnSpPr>
        <p:spPr>
          <a:xfrm>
            <a:off x="290592" y="379834"/>
            <a:ext cx="62768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スライド番号プレースホルダー 21">
            <a:extLst>
              <a:ext uri="{FF2B5EF4-FFF2-40B4-BE49-F238E27FC236}">
                <a16:creationId xmlns:a16="http://schemas.microsoft.com/office/drawing/2014/main" id="{DA8E776B-0EF4-A841-86AE-D5120EDDBBC2}"/>
              </a:ext>
            </a:extLst>
          </p:cNvPr>
          <p:cNvSpPr>
            <a:spLocks noGrp="1"/>
          </p:cNvSpPr>
          <p:nvPr>
            <p:ph type="sldNum" sz="quarter" idx="12"/>
          </p:nvPr>
        </p:nvSpPr>
        <p:spPr/>
        <p:txBody>
          <a:bodyPr/>
          <a:lstStyle/>
          <a:p>
            <a:fld id="{99F3D292-782F-214D-B9C6-EBD7A74CEA18}" type="slidenum">
              <a:rPr kumimoji="1" lang="ja-JP" altLang="en-US" smtClean="0"/>
              <a:t>8</a:t>
            </a:fld>
            <a:endParaRPr kumimoji="1" lang="ja-JP" altLang="en-US"/>
          </a:p>
        </p:txBody>
      </p:sp>
      <p:pic>
        <p:nvPicPr>
          <p:cNvPr id="3" name="図 2">
            <a:extLst>
              <a:ext uri="{FF2B5EF4-FFF2-40B4-BE49-F238E27FC236}">
                <a16:creationId xmlns:a16="http://schemas.microsoft.com/office/drawing/2014/main" id="{A364BD58-B1C3-3C4A-AA6B-BCEEC678825E}"/>
              </a:ext>
            </a:extLst>
          </p:cNvPr>
          <p:cNvPicPr>
            <a:picLocks noChangeAspect="1"/>
          </p:cNvPicPr>
          <p:nvPr/>
        </p:nvPicPr>
        <p:blipFill>
          <a:blip r:embed="rId2"/>
          <a:stretch>
            <a:fillRect/>
          </a:stretch>
        </p:blipFill>
        <p:spPr>
          <a:xfrm>
            <a:off x="373373" y="571500"/>
            <a:ext cx="6194032" cy="8182831"/>
          </a:xfrm>
          <a:prstGeom prst="rect">
            <a:avLst/>
          </a:prstGeom>
        </p:spPr>
      </p:pic>
    </p:spTree>
    <p:extLst>
      <p:ext uri="{BB962C8B-B14F-4D97-AF65-F5344CB8AC3E}">
        <p14:creationId xmlns:p14="http://schemas.microsoft.com/office/powerpoint/2010/main" val="360068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a:extLst>
              <a:ext uri="{FF2B5EF4-FFF2-40B4-BE49-F238E27FC236}">
                <a16:creationId xmlns:a16="http://schemas.microsoft.com/office/drawing/2014/main" id="{8A45D630-B04A-F049-BDFC-700E5FC2BA16}"/>
              </a:ext>
            </a:extLst>
          </p:cNvPr>
          <p:cNvCxnSpPr/>
          <p:nvPr/>
        </p:nvCxnSpPr>
        <p:spPr>
          <a:xfrm>
            <a:off x="290592" y="379834"/>
            <a:ext cx="62768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スライド番号プレースホルダー 21">
            <a:extLst>
              <a:ext uri="{FF2B5EF4-FFF2-40B4-BE49-F238E27FC236}">
                <a16:creationId xmlns:a16="http://schemas.microsoft.com/office/drawing/2014/main" id="{DA8E776B-0EF4-A841-86AE-D5120EDDBBC2}"/>
              </a:ext>
            </a:extLst>
          </p:cNvPr>
          <p:cNvSpPr>
            <a:spLocks noGrp="1"/>
          </p:cNvSpPr>
          <p:nvPr>
            <p:ph type="sldNum" sz="quarter" idx="12"/>
          </p:nvPr>
        </p:nvSpPr>
        <p:spPr/>
        <p:txBody>
          <a:bodyPr/>
          <a:lstStyle/>
          <a:p>
            <a:fld id="{99F3D292-782F-214D-B9C6-EBD7A74CEA18}" type="slidenum">
              <a:rPr kumimoji="1" lang="ja-JP" altLang="en-US" smtClean="0"/>
              <a:t>9</a:t>
            </a:fld>
            <a:endParaRPr kumimoji="1" lang="ja-JP" altLang="en-US"/>
          </a:p>
        </p:txBody>
      </p:sp>
      <p:pic>
        <p:nvPicPr>
          <p:cNvPr id="2" name="図 1">
            <a:extLst>
              <a:ext uri="{FF2B5EF4-FFF2-40B4-BE49-F238E27FC236}">
                <a16:creationId xmlns:a16="http://schemas.microsoft.com/office/drawing/2014/main" id="{4F6A9123-15FC-2740-80E9-149950541793}"/>
              </a:ext>
            </a:extLst>
          </p:cNvPr>
          <p:cNvPicPr>
            <a:picLocks noChangeAspect="1"/>
          </p:cNvPicPr>
          <p:nvPr/>
        </p:nvPicPr>
        <p:blipFill>
          <a:blip r:embed="rId2"/>
          <a:stretch>
            <a:fillRect/>
          </a:stretch>
        </p:blipFill>
        <p:spPr>
          <a:xfrm>
            <a:off x="327107" y="706618"/>
            <a:ext cx="6276812" cy="7272360"/>
          </a:xfrm>
          <a:prstGeom prst="rect">
            <a:avLst/>
          </a:prstGeom>
        </p:spPr>
      </p:pic>
    </p:spTree>
    <p:extLst>
      <p:ext uri="{BB962C8B-B14F-4D97-AF65-F5344CB8AC3E}">
        <p14:creationId xmlns:p14="http://schemas.microsoft.com/office/powerpoint/2010/main" val="178382091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TotalTime>
  <Words>1583</Words>
  <Application>Microsoft Macintosh PowerPoint</Application>
  <PresentationFormat>A4 210 x 297 mm</PresentationFormat>
  <Paragraphs>111</Paragraphs>
  <Slides>10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松村直人</dc:creator>
  <cp:lastModifiedBy>松村直人</cp:lastModifiedBy>
  <cp:revision>289</cp:revision>
  <dcterms:created xsi:type="dcterms:W3CDTF">2020-04-25T09:59:07Z</dcterms:created>
  <dcterms:modified xsi:type="dcterms:W3CDTF">2020-04-30T12:59:46Z</dcterms:modified>
</cp:coreProperties>
</file>